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6"/>
  </p:notesMasterIdLst>
  <p:sldIdLst>
    <p:sldId id="267"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of the Roman World, circa 250 C.E. The </a:t>
            </a:r>
            <a:r>
              <a:rPr lang="en-US" altLang="en-US" dirty="0" err="1" smtClean="0"/>
              <a:t>Peutinger</a:t>
            </a:r>
            <a:r>
              <a:rPr lang="en-US" altLang="en-US" dirty="0" smtClean="0"/>
              <a:t> Table, drawn on a 22-foot-long manuscript of the twelfth century C.E., is ultimately derived from a map of the world as known to inhabitants of the Roman Empire circa 100 C.E. This portion depicts (from top to bottom) southern Russia, Greece on the left, Anatolia on the right, the island of Crete, and the north coast of Africa. The main purpose appears to have been to show roads and distances, and sizes and geographical relationships of places are often distorted.</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40CD60B7-A7A0-4526-9589-55FA2ACD5CE0}" type="slidenum">
              <a:rPr lang="en-US" altLang="en-US"/>
              <a:pPr eaLnBrk="1" hangingPunct="1">
                <a:spcBef>
                  <a:spcPct val="0"/>
                </a:spcBef>
              </a:pPr>
              <a:t>2</a:t>
            </a:fld>
            <a:endParaRPr lang="en-US" altLang="en-US"/>
          </a:p>
        </p:txBody>
      </p:sp>
    </p:spTree>
    <p:extLst>
      <p:ext uri="{BB962C8B-B14F-4D97-AF65-F5344CB8AC3E}">
        <p14:creationId xmlns:p14="http://schemas.microsoft.com/office/powerpoint/2010/main" val="162852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Replica of Ancient Greek Trireme. Greek warships had a metal-tipped ram in front to pierce the hulls of enemy vessels and a pair of steering rudders in the rear. Though equipped with masts and sails, in battle these war- ships were propelled by 170 rowers. This modern, full-size replica, manned by international volunteer crews, is helping scholars to determine attainable speeds and maneuvering techniques.</a:t>
            </a: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BE72212-FA73-4772-9DA4-0278810E7F29}" type="slidenum">
              <a:rPr lang="en-US" altLang="en-US"/>
              <a:pPr eaLnBrk="1" hangingPunct="1">
                <a:spcBef>
                  <a:spcPct val="0"/>
                </a:spcBef>
              </a:pPr>
              <a:t>18</a:t>
            </a:fld>
            <a:endParaRPr lang="en-US" altLang="en-US"/>
          </a:p>
        </p:txBody>
      </p:sp>
    </p:spTree>
    <p:extLst>
      <p:ext uri="{BB962C8B-B14F-4D97-AF65-F5344CB8AC3E}">
        <p14:creationId xmlns:p14="http://schemas.microsoft.com/office/powerpoint/2010/main" val="273606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Peloponnesian War. A protracted (431–404 B.C.E.) and costly conflict between the Athenian and Spartan alliance systems that convulsed most of the Greek world. The war was largely a consequence of Athenian imperialism. Possession of a naval empire allowed Athens to fight a war of attrition, but ultimately Sparta prevailed because of Athenian errors and Persian financial support.</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52181D6-2A1B-43FB-A235-C377E3A20472}" type="slidenum">
              <a:rPr lang="en-US" altLang="en-US"/>
              <a:pPr eaLnBrk="1" hangingPunct="1">
                <a:spcBef>
                  <a:spcPct val="0"/>
                </a:spcBef>
              </a:pPr>
              <a:t>19</a:t>
            </a:fld>
            <a:endParaRPr lang="en-US" altLang="en-US"/>
          </a:p>
        </p:txBody>
      </p:sp>
    </p:spTree>
    <p:extLst>
      <p:ext uri="{BB962C8B-B14F-4D97-AF65-F5344CB8AC3E}">
        <p14:creationId xmlns:p14="http://schemas.microsoft.com/office/powerpoint/2010/main" val="1939517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Dionysus in the Vineyard. This Greek vase of the late sixth century B.C.E. depicts Dionysus, the god of wine. Carrying a large kantharos or drinking vessel, he is enveloped by vines carrying bunches of ripe grapes, and accompanied by several Satyrs (mythical creatures combining human features with those of goats or horses) and his human bride Ariadne. Greek drinking paraphernalia often depicted Dionysus and elements of his mythology and cult.</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074DDA3-5803-4288-86E5-DCBFF7351A27}" type="slidenum">
              <a:rPr lang="en-US" altLang="en-US"/>
              <a:pPr eaLnBrk="1" hangingPunct="1">
                <a:spcBef>
                  <a:spcPct val="0"/>
                </a:spcBef>
              </a:pPr>
              <a:t>20</a:t>
            </a:fld>
            <a:endParaRPr lang="en-US" altLang="en-US"/>
          </a:p>
        </p:txBody>
      </p:sp>
    </p:spTree>
    <p:extLst>
      <p:ext uri="{BB962C8B-B14F-4D97-AF65-F5344CB8AC3E}">
        <p14:creationId xmlns:p14="http://schemas.microsoft.com/office/powerpoint/2010/main" val="810620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Ptolemies. The Macedonian dynasty, descended from one of Alexander the Great’s officers, that ruled Egypt for three centuries (323–30 B.C.E.). From their magnificent capital at Alexandria on the Mediterranean coast, the Ptolemies largely took over the system created by Egyptian pharaohs to extract the wealth of the land, rewarding Greeks and Hellenized non-Greeks serving in the military and administration.</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9B0D51C-D003-4D46-8353-3B2E8481CC03}" type="slidenum">
              <a:rPr lang="en-US" altLang="en-US"/>
              <a:pPr eaLnBrk="1" hangingPunct="1">
                <a:spcBef>
                  <a:spcPct val="0"/>
                </a:spcBef>
              </a:pPr>
              <a:t>22</a:t>
            </a:fld>
            <a:endParaRPr lang="en-US" altLang="en-US"/>
          </a:p>
        </p:txBody>
      </p:sp>
    </p:spTree>
    <p:extLst>
      <p:ext uri="{BB962C8B-B14F-4D97-AF65-F5344CB8AC3E}">
        <p14:creationId xmlns:p14="http://schemas.microsoft.com/office/powerpoint/2010/main" val="3240158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4.3 Hellenistic Civilization. After the death of Alexander the Great in 323 B.C.E., his vast empire soon split apart into a number of large and small political entities. A Macedonian dynasty was established on each continent: the </a:t>
            </a:r>
            <a:r>
              <a:rPr lang="en-US" altLang="en-US" dirty="0" err="1" smtClean="0"/>
              <a:t>Antigonids</a:t>
            </a:r>
            <a:r>
              <a:rPr lang="en-US" altLang="en-US" dirty="0" smtClean="0"/>
              <a:t> ruled the Macedonian homeland and tried with varying success to extend their control over southern Greece; the </a:t>
            </a:r>
            <a:r>
              <a:rPr lang="en-US" altLang="en-US" dirty="0" err="1" smtClean="0"/>
              <a:t>Ptolemies</a:t>
            </a:r>
            <a:r>
              <a:rPr lang="en-US" altLang="en-US" dirty="0" smtClean="0"/>
              <a:t> ruled Egypt; and the Seleucids inherited the majority of Alexander’s conquests in Asia, though they lost control of the eastern portions because of the rise of the Parthians of Iran in the second century B.C.E.. This period saw Greeks migrating in large numbers from their overcrowded homeland to serve as a privileged class of soldiers and administrators on the new frontiers, where they replicated the lifestyle of the city-state. © Cengage Learning</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16F22E5-8D4F-483D-B558-CAD7593914E4}" type="slidenum">
              <a:rPr lang="en-US" altLang="en-US"/>
              <a:pPr eaLnBrk="1" hangingPunct="1">
                <a:spcBef>
                  <a:spcPct val="0"/>
                </a:spcBef>
              </a:pPr>
              <a:t>23</a:t>
            </a:fld>
            <a:endParaRPr lang="en-US" altLang="en-US"/>
          </a:p>
        </p:txBody>
      </p:sp>
    </p:spTree>
    <p:extLst>
      <p:ext uri="{BB962C8B-B14F-4D97-AF65-F5344CB8AC3E}">
        <p14:creationId xmlns:p14="http://schemas.microsoft.com/office/powerpoint/2010/main" val="2395216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Tower of the Winds, Athens, Second Century B.C.E. </a:t>
            </a:r>
            <a:r>
              <a:rPr lang="en-US" altLang="en-US" dirty="0" smtClean="0"/>
              <a:t>Designed in the Hellenistic period by the astronomer Andronicus of </a:t>
            </a:r>
            <a:r>
              <a:rPr lang="en-US" altLang="en-US" dirty="0" err="1" smtClean="0"/>
              <a:t>Cyrrhus</a:t>
            </a:r>
            <a:r>
              <a:rPr lang="en-US" altLang="en-US" dirty="0" smtClean="0"/>
              <a:t>, the eight sides are decorated with images of the eight directional winds. Sundials on the exterior showed the time of day, and a water-driven mechanism inside the tower revealed the hours, days, and phases of the moon.</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769D971-E26B-43A4-A085-9BA7CB0B924C}" type="slidenum">
              <a:rPr lang="en-US" altLang="en-US"/>
              <a:pPr eaLnBrk="1" hangingPunct="1">
                <a:spcBef>
                  <a:spcPct val="0"/>
                </a:spcBef>
              </a:pPr>
              <a:t>24</a:t>
            </a:fld>
            <a:endParaRPr lang="en-US" altLang="en-US"/>
          </a:p>
        </p:txBody>
      </p:sp>
    </p:spTree>
    <p:extLst>
      <p:ext uri="{BB962C8B-B14F-4D97-AF65-F5344CB8AC3E}">
        <p14:creationId xmlns:p14="http://schemas.microsoft.com/office/powerpoint/2010/main" val="3472667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Painted Cup of Arcesilas of Cyrene. The ruler of this Greek community in North Africa supervises the weighing and export of silphium, a valuable medicinal plant.</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E0652C26-F238-4EC4-A68B-12C9641359AD}" type="slidenum">
              <a:rPr lang="en-US" altLang="en-US"/>
              <a:pPr eaLnBrk="1" hangingPunct="1">
                <a:spcBef>
                  <a:spcPct val="0"/>
                </a:spcBef>
              </a:pPr>
              <a:t>3</a:t>
            </a:fld>
            <a:endParaRPr lang="en-US" altLang="en-US"/>
          </a:p>
        </p:txBody>
      </p:sp>
    </p:spTree>
    <p:extLst>
      <p:ext uri="{BB962C8B-B14F-4D97-AF65-F5344CB8AC3E}">
        <p14:creationId xmlns:p14="http://schemas.microsoft.com/office/powerpoint/2010/main" val="744667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4.1 The Persian Empire Between 550 and 522 B.C.E. The Persians of southwest Iran, under their first two kings, Cyrus and Cambyses, conquered each of the major states of western Asia—Media, Babylonia, Lydia, and Egypt. The third king, Darius I, extended the boundaries as far as the Indus Valley to the east and the European shore of the Black Sea to the west. The first major setback came when the fourth king, Xerxes, failed in his invasion of Greece in 480 B.C.E. The Persian Empire was considerably larger than its predecessor, the Assyrian Empire. For their empire, the Persian rulers developed a system of provinces, governors, regular tribute, and communication by means of royal roads and couriers that allowed for efficient operations for two centuries. © Cengage Learning</a:t>
            </a:r>
          </a:p>
          <a:p>
            <a:pPr eaLnBrk="1" hangingPunct="1">
              <a:spcBef>
                <a:spcPct val="0"/>
              </a:spcBef>
            </a:pPr>
            <a:endParaRPr lang="en-US" altLang="en-US" dirty="0"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8378021-2507-4126-9667-67FC6FF07441}" type="slidenum">
              <a:rPr lang="en-US" altLang="en-US"/>
              <a:pPr eaLnBrk="1" hangingPunct="1">
                <a:spcBef>
                  <a:spcPct val="0"/>
                </a:spcBef>
              </a:pPr>
              <a:t>4</a:t>
            </a:fld>
            <a:endParaRPr lang="en-US" altLang="en-US"/>
          </a:p>
        </p:txBody>
      </p:sp>
    </p:spTree>
    <p:extLst>
      <p:ext uri="{BB962C8B-B14F-4D97-AF65-F5344CB8AC3E}">
        <p14:creationId xmlns:p14="http://schemas.microsoft.com/office/powerpoint/2010/main" val="2313706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Description of Table: A Chronology of Greece and the Hellenistic World and the Persian Empire, from 1000 to 100 B.C.E.</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64821DA-48DC-43E3-B9D1-EB9DA6D8F794}" type="slidenum">
              <a:rPr lang="en-US" altLang="en-US"/>
              <a:pPr eaLnBrk="1" hangingPunct="1">
                <a:spcBef>
                  <a:spcPct val="0"/>
                </a:spcBef>
              </a:pPr>
              <a:t>7</a:t>
            </a:fld>
            <a:endParaRPr lang="en-US" altLang="en-US"/>
          </a:p>
        </p:txBody>
      </p:sp>
    </p:spTree>
    <p:extLst>
      <p:ext uri="{BB962C8B-B14F-4D97-AF65-F5344CB8AC3E}">
        <p14:creationId xmlns:p14="http://schemas.microsoft.com/office/powerpoint/2010/main" val="255210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Gold Model of Four-Horse Chariot from the Eastern </a:t>
            </a:r>
            <a:r>
              <a:rPr lang="en-US" altLang="en-US" dirty="0" err="1" smtClean="0"/>
              <a:t>Achaemenid</a:t>
            </a:r>
            <a:r>
              <a:rPr lang="en-US" altLang="en-US" dirty="0" smtClean="0"/>
              <a:t> Empire. This model is part of the Oxus Treasure, a cache of gold and silver objects discovered in Tajikistan. Seated on a bench next to the chariot driver, the main figure wears a long robe, a hood, and a torque around his neck, the garb of a Persian noble. It is uncertain whether this model was a child’s toy or a votive offering to a deity.</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FD732561-7703-4B29-B3F3-86107BADC877}" type="slidenum">
              <a:rPr lang="en-US" altLang="en-US"/>
              <a:pPr eaLnBrk="1" hangingPunct="1">
                <a:spcBef>
                  <a:spcPct val="0"/>
                </a:spcBef>
              </a:pPr>
              <a:t>8</a:t>
            </a:fld>
            <a:endParaRPr lang="en-US" altLang="en-US"/>
          </a:p>
        </p:txBody>
      </p:sp>
    </p:spTree>
    <p:extLst>
      <p:ext uri="{BB962C8B-B14F-4D97-AF65-F5344CB8AC3E}">
        <p14:creationId xmlns:p14="http://schemas.microsoft.com/office/powerpoint/2010/main" val="2760896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Sculpted Images on a Stairwell at Persepolis, circa 500 B.C.E.. Persepolis, in the Persian homeland, was built by Darius I and his son Xerxes, and it was used for ceremonies of special importance to the Persian king and people–coronations, royal weddings, funerals, and the New Year's Festival. Relief images like these on the stone foundations, walls, and stairways, representing members of the court and embassies bringing gifts, broadcast a vision of the grandeur and harmony of the Persian Empire.</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8576B53-2EB7-446D-9E08-A55FCA6C7585}" type="slidenum">
              <a:rPr lang="en-US" altLang="en-US"/>
              <a:pPr eaLnBrk="1" hangingPunct="1">
                <a:spcBef>
                  <a:spcPct val="0"/>
                </a:spcBef>
              </a:pPr>
              <a:t>9</a:t>
            </a:fld>
            <a:endParaRPr lang="en-US" altLang="en-US"/>
          </a:p>
        </p:txBody>
      </p:sp>
    </p:spTree>
    <p:extLst>
      <p:ext uri="{BB962C8B-B14F-4D97-AF65-F5344CB8AC3E}">
        <p14:creationId xmlns:p14="http://schemas.microsoft.com/office/powerpoint/2010/main" val="4168876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4.2 Ancient Greece. By the early first millennium B.C.E. Greek-speaking peoples were dispersed throughout the Aegean region, occupying the Greek mainland, most of the islands, and the western coast of Anatolia. The rough landscape of central and southern Greece, with small plains separated by ranges of mountains, and the many islands in the Aegean favored the rise of hundreds of small, independent communities. The presence of adequate rainfall meant that agriculture was organized on the basis of self-sufficient family farms. As a result of the limited natural resources of this region, the Greeks had to resort to sea travel and trade with other lands in the Mediterranean to acquire metals and other vital raw materials. © Cengage Learning</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642E4C2-EB9C-4CCD-9672-089AA2D10D14}" type="slidenum">
              <a:rPr lang="en-US" altLang="en-US"/>
              <a:pPr eaLnBrk="1" hangingPunct="1">
                <a:spcBef>
                  <a:spcPct val="0"/>
                </a:spcBef>
              </a:pPr>
              <a:t>13</a:t>
            </a:fld>
            <a:endParaRPr lang="en-US" altLang="en-US"/>
          </a:p>
        </p:txBody>
      </p:sp>
    </p:spTree>
    <p:extLst>
      <p:ext uri="{BB962C8B-B14F-4D97-AF65-F5344CB8AC3E}">
        <p14:creationId xmlns:p14="http://schemas.microsoft.com/office/powerpoint/2010/main" val="35029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The Acropolis at Athens. This steep, defensible plateau jutting up from the Attic Plain served as a Mycenaean fortress in the second millennium B.C.E., and the site of Athens has been continuously occupied since that time. In the mid-sixth century B.C.E. the tyrant Pisistratus built a temple to Athena, the patron goddess of the community. It was destroyed by the Persians when they invaded Greece in 480 B.C.E. The Acropolis was left in ruins for three decades as a reminder of what the Athenians sacrificed in defense of Greek freedom, but in the 440s B.C.E. Pericles initiated a building program, using funds from the naval empire that Athens headed. These construction projects, including a new temple to Athena—the Parthenon—brought glory to the city and popularity to Pericles and to the new democracy that he championed.</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930C8DF-F436-460E-ACB0-E3A2AB4817C1}" type="slidenum">
              <a:rPr lang="en-US" altLang="en-US"/>
              <a:pPr eaLnBrk="1" hangingPunct="1">
                <a:spcBef>
                  <a:spcPct val="0"/>
                </a:spcBef>
              </a:pPr>
              <a:t>14</a:t>
            </a:fld>
            <a:endParaRPr lang="en-US" altLang="en-US"/>
          </a:p>
        </p:txBody>
      </p:sp>
    </p:spTree>
    <p:extLst>
      <p:ext uri="{BB962C8B-B14F-4D97-AF65-F5344CB8AC3E}">
        <p14:creationId xmlns:p14="http://schemas.microsoft.com/office/powerpoint/2010/main" val="4076894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Vase Painting Depicting a Sacrifice to the God Apollo, circa 440 B.C.E.. For the Greeks, who believed in a multitude of gods who looked and behaved like humans, the central act of worship was the sacrifice, the ritualized offering of a gift. Sacrifice created a relationship between the human worshiper and the deity and raised expectations that the god would bestow favors in return. Here we see a number of male devotees, wearing their finest clothing and garlands in their hair, near a sacred outdoor altar and statue of Apollo. The god is shown at the far right, standing on a pedestal and holding his characteristic bow and laurel branch. The first worshiper offers the god bones wrapped in fat. All of the worshipers will feast on the meat carried by the boy.</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FF1208C-93B9-45C7-9798-1A9F03FCA682}" type="slidenum">
              <a:rPr lang="en-US" altLang="en-US"/>
              <a:pPr eaLnBrk="1" hangingPunct="1">
                <a:spcBef>
                  <a:spcPct val="0"/>
                </a:spcBef>
              </a:pPr>
              <a:t>15</a:t>
            </a:fld>
            <a:endParaRPr lang="en-US" altLang="en-US"/>
          </a:p>
        </p:txBody>
      </p:sp>
    </p:spTree>
    <p:extLst>
      <p:ext uri="{BB962C8B-B14F-4D97-AF65-F5344CB8AC3E}">
        <p14:creationId xmlns:p14="http://schemas.microsoft.com/office/powerpoint/2010/main" val="35056067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2" name="Picture 1"/>
          <p:cNvPicPr>
            <a:picLocks noChangeAspect="1"/>
          </p:cNvPicPr>
          <p:nvPr userDrawn="1"/>
        </p:nvPicPr>
        <p:blipFill>
          <a:blip r:embed="rId4"/>
          <a:stretch>
            <a:fillRect/>
          </a:stretch>
        </p:blipFill>
        <p:spPr>
          <a:xfrm>
            <a:off x="322746" y="847120"/>
            <a:ext cx="3944454" cy="5163760"/>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4800600" y="2649538"/>
            <a:ext cx="4191000" cy="1568450"/>
          </a:xfrm>
        </p:spPr>
        <p:txBody>
          <a:bodyPr/>
          <a:lstStyle/>
          <a:p>
            <a:pPr eaLnBrk="1" hangingPunct="1">
              <a:spcBef>
                <a:spcPct val="20000"/>
              </a:spcBef>
            </a:pPr>
            <a:r>
              <a:rPr lang="en-US" altLang="en-US" sz="3200" dirty="0" smtClean="0">
                <a:latin typeface="Arial" charset="0"/>
              </a:rPr>
              <a:t>Chapter 4</a:t>
            </a:r>
            <a:r>
              <a:rPr lang="en-US" altLang="en-US" sz="3200" b="1" dirty="0" smtClean="0">
                <a:latin typeface="Arial" charset="0"/>
              </a:rPr>
              <a:t/>
            </a:r>
            <a:br>
              <a:rPr lang="en-US" altLang="en-US" sz="3200" b="1" dirty="0" smtClean="0">
                <a:latin typeface="Arial" charset="0"/>
              </a:rPr>
            </a:br>
            <a:r>
              <a:rPr lang="en-US" altLang="en-US" sz="3200" dirty="0" smtClean="0">
                <a:solidFill>
                  <a:srgbClr val="333399"/>
                </a:solidFill>
                <a:effectLst>
                  <a:outerShdw blurRad="38100" dist="38100" dir="2700000" algn="tl">
                    <a:srgbClr val="000000">
                      <a:alpha val="43137"/>
                    </a:srgbClr>
                  </a:outerShdw>
                </a:effectLst>
                <a:latin typeface="Arial" charset="0"/>
              </a:rPr>
              <a:t>Greece and Iran, 1000-30 B.C.E.</a:t>
            </a:r>
          </a:p>
        </p:txBody>
      </p:sp>
    </p:spTree>
    <p:extLst>
      <p:ext uri="{BB962C8B-B14F-4D97-AF65-F5344CB8AC3E}">
        <p14:creationId xmlns:p14="http://schemas.microsoft.com/office/powerpoint/2010/main" val="2490665006"/>
      </p:ext>
    </p:extLst>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85800" y="430213"/>
            <a:ext cx="8458200" cy="1703387"/>
          </a:xfrm>
        </p:spPr>
        <p:txBody>
          <a:bodyPr/>
          <a:lstStyle/>
          <a:p>
            <a:pPr eaLnBrk="1" hangingPunct="1"/>
            <a:r>
              <a:rPr lang="en-US" altLang="en-US" sz="4000" dirty="0" smtClean="0">
                <a:solidFill>
                  <a:schemeClr val="tx1"/>
                </a:solidFill>
                <a:latin typeface="Arial" charset="0"/>
              </a:rPr>
              <a:t>The Rise of the Greeks, </a:t>
            </a:r>
            <a:br>
              <a:rPr lang="en-US" altLang="en-US" sz="4000" dirty="0" smtClean="0">
                <a:solidFill>
                  <a:schemeClr val="tx1"/>
                </a:solidFill>
                <a:latin typeface="Arial" charset="0"/>
              </a:rPr>
            </a:br>
            <a:r>
              <a:rPr lang="en-US" altLang="en-US" sz="4000" dirty="0" smtClean="0">
                <a:solidFill>
                  <a:schemeClr val="tx1"/>
                </a:solidFill>
                <a:latin typeface="Arial" charset="0"/>
              </a:rPr>
              <a:t>1000-500 B.C.E.</a:t>
            </a:r>
            <a:br>
              <a:rPr lang="en-US" altLang="en-US" sz="4000" dirty="0" smtClean="0">
                <a:solidFill>
                  <a:schemeClr val="tx1"/>
                </a:solidFill>
                <a:latin typeface="Arial" charset="0"/>
              </a:rPr>
            </a:br>
            <a:r>
              <a:rPr lang="en-US" altLang="en-US" sz="4000" dirty="0" smtClean="0">
                <a:solidFill>
                  <a:schemeClr val="tx1"/>
                </a:solidFill>
                <a:latin typeface="Arial" charset="0"/>
              </a:rPr>
              <a:t>Part 1</a:t>
            </a:r>
          </a:p>
        </p:txBody>
      </p:sp>
      <p:sp>
        <p:nvSpPr>
          <p:cNvPr id="84995" name="Rectangle 3"/>
          <p:cNvSpPr>
            <a:spLocks noGrp="1" noChangeArrowheads="1"/>
          </p:cNvSpPr>
          <p:nvPr>
            <p:ph type="body" idx="1"/>
          </p:nvPr>
        </p:nvSpPr>
        <p:spPr>
          <a:xfrm>
            <a:off x="838200" y="2438400"/>
            <a:ext cx="7772400" cy="2947988"/>
          </a:xfrm>
        </p:spPr>
        <p:txBody>
          <a:bodyPr/>
          <a:lstStyle/>
          <a:p>
            <a:pPr eaLnBrk="1" hangingPunct="1">
              <a:buFontTx/>
              <a:buChar char="•"/>
              <a:defRPr/>
            </a:pPr>
            <a:r>
              <a:rPr lang="en-US" dirty="0" smtClean="0">
                <a:cs typeface="+mn-cs"/>
              </a:rPr>
              <a:t>Geography and Resources</a:t>
            </a:r>
          </a:p>
          <a:p>
            <a:pPr marL="1085850" lvl="1" indent="-342900" eaLnBrk="1" hangingPunct="1">
              <a:buFontTx/>
              <a:buChar char="•"/>
              <a:defRPr/>
            </a:pPr>
            <a:r>
              <a:rPr lang="en-US" dirty="0" smtClean="0">
                <a:solidFill>
                  <a:schemeClr val="tx2"/>
                </a:solidFill>
              </a:rPr>
              <a:t>Limited resources</a:t>
            </a:r>
          </a:p>
          <a:p>
            <a:pPr marL="1085850" lvl="1" indent="-342900" eaLnBrk="1" hangingPunct="1">
              <a:buFontTx/>
              <a:buChar char="•"/>
              <a:defRPr/>
            </a:pPr>
            <a:r>
              <a:rPr lang="en-US" dirty="0" smtClean="0">
                <a:solidFill>
                  <a:schemeClr val="tx2"/>
                </a:solidFill>
              </a:rPr>
              <a:t>Natural harbors: trade</a:t>
            </a:r>
          </a:p>
          <a:p>
            <a:pPr marL="1085850" lvl="1" indent="-342900" eaLnBrk="1" hangingPunct="1">
              <a:buFontTx/>
              <a:buChar char="•"/>
              <a:defRPr/>
            </a:pPr>
            <a:r>
              <a:rPr lang="en-US" dirty="0" smtClean="0">
                <a:solidFill>
                  <a:schemeClr val="tx2"/>
                </a:solidFill>
              </a:rPr>
              <a:t>Geography and political organization</a:t>
            </a:r>
          </a:p>
          <a:p>
            <a:pPr marL="1485900" lvl="2" indent="-342900" eaLnBrk="1" hangingPunct="1">
              <a:defRPr/>
            </a:pPr>
            <a:r>
              <a:rPr lang="en-US" dirty="0" smtClean="0">
                <a:solidFill>
                  <a:schemeClr val="tx2"/>
                </a:solidFill>
              </a:rPr>
              <a:t>The polis in environmental context</a:t>
            </a:r>
          </a:p>
        </p:txBody>
      </p:sp>
    </p:spTree>
    <p:extLst>
      <p:ext uri="{BB962C8B-B14F-4D97-AF65-F5344CB8AC3E}">
        <p14:creationId xmlns:p14="http://schemas.microsoft.com/office/powerpoint/2010/main" val="1501469031"/>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228600"/>
            <a:ext cx="8458200" cy="1703387"/>
          </a:xfrm>
        </p:spPr>
        <p:txBody>
          <a:bodyPr/>
          <a:lstStyle/>
          <a:p>
            <a:pPr eaLnBrk="1" hangingPunct="1"/>
            <a:r>
              <a:rPr lang="en-US" altLang="en-US" sz="4000" dirty="0" smtClean="0">
                <a:solidFill>
                  <a:schemeClr val="tx1"/>
                </a:solidFill>
                <a:latin typeface="Arial" charset="0"/>
              </a:rPr>
              <a:t>The Rise of the Greeks, </a:t>
            </a:r>
            <a:br>
              <a:rPr lang="en-US" altLang="en-US" sz="4000" dirty="0" smtClean="0">
                <a:solidFill>
                  <a:schemeClr val="tx1"/>
                </a:solidFill>
                <a:latin typeface="Arial" charset="0"/>
              </a:rPr>
            </a:br>
            <a:r>
              <a:rPr lang="en-US" altLang="en-US" sz="4000" dirty="0" smtClean="0">
                <a:solidFill>
                  <a:schemeClr val="tx1"/>
                </a:solidFill>
                <a:latin typeface="Arial" charset="0"/>
              </a:rPr>
              <a:t>1000-500 B.C.E.</a:t>
            </a:r>
            <a:br>
              <a:rPr lang="en-US" altLang="en-US" sz="4000" dirty="0" smtClean="0">
                <a:solidFill>
                  <a:schemeClr val="tx1"/>
                </a:solidFill>
                <a:latin typeface="Arial" charset="0"/>
              </a:rPr>
            </a:br>
            <a:r>
              <a:rPr lang="en-US" altLang="en-US" sz="4000" dirty="0" smtClean="0">
                <a:solidFill>
                  <a:schemeClr val="tx1"/>
                </a:solidFill>
                <a:latin typeface="Arial" charset="0"/>
              </a:rPr>
              <a:t>Part 2</a:t>
            </a:r>
            <a:endParaRPr lang="en-US" altLang="en-US" sz="4000" dirty="0" smtClean="0">
              <a:latin typeface="Arial" charset="0"/>
            </a:endParaRPr>
          </a:p>
        </p:txBody>
      </p:sp>
      <p:sp>
        <p:nvSpPr>
          <p:cNvPr id="13315" name="Content Placeholder 2"/>
          <p:cNvSpPr>
            <a:spLocks noGrp="1"/>
          </p:cNvSpPr>
          <p:nvPr>
            <p:ph idx="1"/>
          </p:nvPr>
        </p:nvSpPr>
        <p:spPr>
          <a:xfrm>
            <a:off x="685800" y="2362200"/>
            <a:ext cx="7772400" cy="2947988"/>
          </a:xfrm>
        </p:spPr>
        <p:txBody>
          <a:bodyPr/>
          <a:lstStyle/>
          <a:p>
            <a:pPr marL="0" indent="0" eaLnBrk="1" hangingPunct="1">
              <a:buFontTx/>
              <a:buChar char="•"/>
            </a:pPr>
            <a:r>
              <a:rPr lang="en-US" altLang="en-US" dirty="0" smtClean="0">
                <a:solidFill>
                  <a:schemeClr val="tx2"/>
                </a:solidFill>
                <a:latin typeface="Arial" charset="0"/>
              </a:rPr>
              <a:t> The Emergence of the Polis</a:t>
            </a:r>
          </a:p>
          <a:p>
            <a:pPr marL="800100" lvl="2" indent="0" eaLnBrk="1" hangingPunct="1"/>
            <a:r>
              <a:rPr lang="en-US" altLang="en-US" sz="3200" dirty="0" smtClean="0">
                <a:solidFill>
                  <a:schemeClr val="tx2"/>
                </a:solidFill>
                <a:latin typeface="Arial" charset="0"/>
              </a:rPr>
              <a:t> population growth and urbanization</a:t>
            </a:r>
          </a:p>
          <a:p>
            <a:pPr marL="800100" lvl="2" indent="0" eaLnBrk="1" hangingPunct="1"/>
            <a:r>
              <a:rPr lang="en-US" altLang="en-US" sz="3200" dirty="0" smtClean="0">
                <a:solidFill>
                  <a:schemeClr val="tx2"/>
                </a:solidFill>
                <a:latin typeface="Arial" charset="0"/>
              </a:rPr>
              <a:t> Colonization</a:t>
            </a:r>
          </a:p>
          <a:p>
            <a:pPr marL="1257300" lvl="3" indent="0" eaLnBrk="1" hangingPunct="1">
              <a:buFont typeface="Arial" charset="0"/>
              <a:buChar char="•"/>
            </a:pPr>
            <a:r>
              <a:rPr lang="en-US" altLang="en-US" sz="3200" dirty="0" smtClean="0">
                <a:solidFill>
                  <a:schemeClr val="tx2"/>
                </a:solidFill>
                <a:latin typeface="Arial" charset="0"/>
              </a:rPr>
              <a:t> “Hellenes” vs “</a:t>
            </a:r>
            <a:r>
              <a:rPr lang="en-US" altLang="ja-JP" sz="3200" dirty="0" err="1" smtClean="0">
                <a:solidFill>
                  <a:schemeClr val="tx2"/>
                </a:solidFill>
                <a:latin typeface="Arial" charset="0"/>
              </a:rPr>
              <a:t>barbaroi</a:t>
            </a:r>
            <a:r>
              <a:rPr lang="en-US" altLang="en-US" sz="3200" dirty="0" smtClean="0">
                <a:solidFill>
                  <a:schemeClr val="tx2"/>
                </a:solidFill>
                <a:latin typeface="Arial" charset="0"/>
              </a:rPr>
              <a:t>”</a:t>
            </a:r>
            <a:endParaRPr lang="en-US" altLang="en-US" dirty="0" smtClean="0">
              <a:solidFill>
                <a:schemeClr val="tx2"/>
              </a:solidFill>
              <a:latin typeface="Arial" charset="0"/>
            </a:endParaRPr>
          </a:p>
          <a:p>
            <a:pPr marL="800100" lvl="2" indent="0" eaLnBrk="1" hangingPunct="1"/>
            <a:r>
              <a:rPr lang="en-US" altLang="en-US" sz="3200" dirty="0" smtClean="0">
                <a:solidFill>
                  <a:schemeClr val="tx2"/>
                </a:solidFill>
                <a:latin typeface="Arial" charset="0"/>
              </a:rPr>
              <a:t> prosperity and democracy</a:t>
            </a:r>
          </a:p>
        </p:txBody>
      </p:sp>
    </p:spTree>
    <p:extLst>
      <p:ext uri="{BB962C8B-B14F-4D97-AF65-F5344CB8AC3E}">
        <p14:creationId xmlns:p14="http://schemas.microsoft.com/office/powerpoint/2010/main" val="2254437864"/>
      </p:ext>
    </p:extLst>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01842" y="304800"/>
            <a:ext cx="8458200" cy="1855787"/>
          </a:xfrm>
        </p:spPr>
        <p:txBody>
          <a:bodyPr/>
          <a:lstStyle/>
          <a:p>
            <a:pPr eaLnBrk="1" hangingPunct="1"/>
            <a:r>
              <a:rPr lang="en-US" altLang="en-US" sz="4000" dirty="0" smtClean="0">
                <a:solidFill>
                  <a:schemeClr val="tx1"/>
                </a:solidFill>
                <a:latin typeface="Arial" charset="0"/>
              </a:rPr>
              <a:t>The Rise of the Greeks, </a:t>
            </a:r>
            <a:br>
              <a:rPr lang="en-US" altLang="en-US" sz="4000" dirty="0" smtClean="0">
                <a:solidFill>
                  <a:schemeClr val="tx1"/>
                </a:solidFill>
                <a:latin typeface="Arial" charset="0"/>
              </a:rPr>
            </a:br>
            <a:r>
              <a:rPr lang="en-US" altLang="en-US" sz="4000" dirty="0" smtClean="0">
                <a:solidFill>
                  <a:schemeClr val="tx1"/>
                </a:solidFill>
                <a:latin typeface="Arial" charset="0"/>
              </a:rPr>
              <a:t>1000-500 B.C.E.</a:t>
            </a:r>
            <a:br>
              <a:rPr lang="en-US" altLang="en-US" sz="4000" dirty="0" smtClean="0">
                <a:solidFill>
                  <a:schemeClr val="tx1"/>
                </a:solidFill>
                <a:latin typeface="Arial" charset="0"/>
              </a:rPr>
            </a:br>
            <a:r>
              <a:rPr lang="en-US" altLang="en-US" sz="4000" dirty="0" smtClean="0">
                <a:solidFill>
                  <a:schemeClr val="tx1"/>
                </a:solidFill>
                <a:latin typeface="Arial" charset="0"/>
              </a:rPr>
              <a:t>Part 3</a:t>
            </a:r>
            <a:endParaRPr lang="en-US" altLang="en-US" sz="4000" dirty="0" smtClean="0">
              <a:latin typeface="Arial" charset="0"/>
            </a:endParaRPr>
          </a:p>
        </p:txBody>
      </p:sp>
      <p:sp>
        <p:nvSpPr>
          <p:cNvPr id="3" name="Content Placeholder 2"/>
          <p:cNvSpPr>
            <a:spLocks noGrp="1"/>
          </p:cNvSpPr>
          <p:nvPr>
            <p:ph idx="1"/>
          </p:nvPr>
        </p:nvSpPr>
        <p:spPr>
          <a:xfrm>
            <a:off x="713874" y="2362200"/>
            <a:ext cx="7772400" cy="3540125"/>
          </a:xfrm>
        </p:spPr>
        <p:txBody>
          <a:bodyPr/>
          <a:lstStyle/>
          <a:p>
            <a:pPr marL="0" indent="0" eaLnBrk="1" hangingPunct="1">
              <a:buFont typeface="Arial" pitchFamily="34" charset="0"/>
              <a:buChar char="•"/>
              <a:defRPr/>
            </a:pPr>
            <a:r>
              <a:rPr lang="en-US" dirty="0" smtClean="0">
                <a:solidFill>
                  <a:schemeClr val="tx2"/>
                </a:solidFill>
                <a:cs typeface="+mn-cs"/>
              </a:rPr>
              <a:t> New Intellectual Currents</a:t>
            </a:r>
          </a:p>
          <a:p>
            <a:pPr marL="0" indent="0" eaLnBrk="1" hangingPunct="1">
              <a:defRPr/>
            </a:pPr>
            <a:r>
              <a:rPr lang="en-US" dirty="0" smtClean="0">
                <a:solidFill>
                  <a:schemeClr val="tx2"/>
                </a:solidFill>
                <a:cs typeface="+mn-cs"/>
              </a:rPr>
              <a:t>	individualism</a:t>
            </a:r>
          </a:p>
          <a:p>
            <a:pPr marL="0" indent="0" eaLnBrk="1" hangingPunct="1">
              <a:defRPr/>
            </a:pPr>
            <a:r>
              <a:rPr lang="en-US" dirty="0" smtClean="0">
                <a:solidFill>
                  <a:schemeClr val="tx2"/>
                </a:solidFill>
                <a:cs typeface="+mn-cs"/>
              </a:rPr>
              <a:t>	the discipline of history</a:t>
            </a:r>
          </a:p>
          <a:p>
            <a:pPr marL="0" indent="0" eaLnBrk="1" hangingPunct="1">
              <a:buFont typeface="Arial" pitchFamily="34" charset="0"/>
              <a:buChar char="•"/>
              <a:defRPr/>
            </a:pPr>
            <a:r>
              <a:rPr lang="en-US" dirty="0" smtClean="0">
                <a:solidFill>
                  <a:schemeClr val="tx2"/>
                </a:solidFill>
                <a:cs typeface="+mn-cs"/>
              </a:rPr>
              <a:t> Athens and Sparta</a:t>
            </a:r>
          </a:p>
          <a:p>
            <a:pPr marL="0" indent="0" eaLnBrk="1" hangingPunct="1">
              <a:defRPr/>
            </a:pPr>
            <a:r>
              <a:rPr lang="en-US" dirty="0" smtClean="0">
                <a:solidFill>
                  <a:schemeClr val="tx2"/>
                </a:solidFill>
                <a:cs typeface="+mn-cs"/>
              </a:rPr>
              <a:t>	geography and political destiny</a:t>
            </a:r>
          </a:p>
          <a:p>
            <a:pPr marL="0" indent="0" eaLnBrk="1" hangingPunct="1">
              <a:defRPr/>
            </a:pPr>
            <a:r>
              <a:rPr lang="en-US" dirty="0" smtClean="0">
                <a:solidFill>
                  <a:schemeClr val="tx2"/>
                </a:solidFill>
                <a:cs typeface="+mn-cs"/>
              </a:rPr>
              <a:t>	democracy vs. a slave state</a:t>
            </a:r>
          </a:p>
        </p:txBody>
      </p:sp>
    </p:spTree>
    <p:extLst>
      <p:ext uri="{BB962C8B-B14F-4D97-AF65-F5344CB8AC3E}">
        <p14:creationId xmlns:p14="http://schemas.microsoft.com/office/powerpoint/2010/main" val="3496533311"/>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304800"/>
            <a:ext cx="7772400" cy="492125"/>
          </a:xfrm>
        </p:spPr>
        <p:txBody>
          <a:bodyPr/>
          <a:lstStyle/>
          <a:p>
            <a:r>
              <a:rPr lang="en-US" altLang="en-US" sz="2600" dirty="0" smtClean="0">
                <a:latin typeface="Arial" charset="0"/>
              </a:rPr>
              <a:t>Ancient Greece </a:t>
            </a:r>
          </a:p>
        </p:txBody>
      </p:sp>
      <p:pic>
        <p:nvPicPr>
          <p:cNvPr id="15363" name="Picture 1" descr="Map 5.2 Ancient Greece. By the early first millennium B.C.E. Greek-speaking peoples were dispersed throughout the Aegean region, occupying the Greek mainland, most of the islands, and the western coast of Anatolia. The rough landscape of central and southern Greece, with small plains separated by ranges of mountains, and the many islands in the Aegean favored the rise of hundreds of small, independent communities. The presence of adequate rainfall meant that agriculture was organized on the basis of self-sufficient family farms. As a result of the limited natural resources of this region, the Greeks had to resort to sea travel and trade with other lands in the Mediterranean to acquire metals and other vital raw material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90600" y="914400"/>
            <a:ext cx="67945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07338" y="6542088"/>
            <a:ext cx="1219200" cy="276225"/>
          </a:xfrm>
        </p:spPr>
        <p:txBody>
          <a:bodyPr/>
          <a:lstStyle/>
          <a:p>
            <a:pPr marL="0" indent="0" algn="r" eaLnBrk="1" hangingPunct="1">
              <a:spcBef>
                <a:spcPct val="0"/>
              </a:spcBef>
              <a:defRPr/>
            </a:pPr>
            <a:r>
              <a:rPr lang="en-US" altLang="en-US" sz="1200" b="1" kern="1200" dirty="0">
                <a:solidFill>
                  <a:srgbClr val="000000"/>
                </a:solidFill>
                <a:latin typeface="Arial" charset="0"/>
              </a:rPr>
              <a:t>Map </a:t>
            </a:r>
            <a:r>
              <a:rPr lang="en-US" altLang="en-US" sz="1200" b="1" kern="1200" dirty="0" smtClean="0">
                <a:solidFill>
                  <a:srgbClr val="000000"/>
                </a:solidFill>
                <a:latin typeface="Arial" charset="0"/>
              </a:rPr>
              <a:t>4.2 p115</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1348010963"/>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a:xfrm>
            <a:off x="668338" y="566737"/>
            <a:ext cx="7772400" cy="492125"/>
          </a:xfrm>
        </p:spPr>
        <p:txBody>
          <a:bodyPr/>
          <a:lstStyle/>
          <a:p>
            <a:r>
              <a:rPr lang="en-US" altLang="en-US" sz="2600" dirty="0" smtClean="0">
                <a:latin typeface="Arial" charset="0"/>
              </a:rPr>
              <a:t>The Acropolis at Athens</a:t>
            </a:r>
          </a:p>
        </p:txBody>
      </p:sp>
      <p:pic>
        <p:nvPicPr>
          <p:cNvPr id="16387" name="Picture 1" descr="The Acropolis at Athens. This steep, defensible plateau jutting up from the Attic Plain served as a Mycenaean fortress in the second millennium B.C.E., and the site of Athens has been continuously occupied since that time. In the mid-sixth century B.C.E. the tyrant Pisistratus built a temple to Athena, the patron goddess of the community. It was destroyed by the Persians when they invaded Greece in 480 B.C.E. The Acropolis was left in ruins for three decades as a reminder of what the Athenians sacrificed in defense of Greek freedom, but in the 440s B.C.E. Pericles initiated a building program, using funds from the naval empire that Athens headed. These construction projects, including a new temple to Athena—the Parthenon—brought glory to the city and popularity to Pericles and to the new democracy that he champion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538" y="1219200"/>
            <a:ext cx="8636000" cy="492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276225"/>
          </a:xfrm>
        </p:spPr>
        <p:txBody>
          <a:bodyPr/>
          <a:lstStyle/>
          <a:p>
            <a:pPr marL="0" indent="0" algn="r" eaLnBrk="1" hangingPunct="1">
              <a:spcBef>
                <a:spcPct val="0"/>
              </a:spcBef>
              <a:defRPr/>
            </a:pPr>
            <a:r>
              <a:rPr lang="en-US" altLang="en-US" sz="1200" b="1" kern="1200" dirty="0" smtClean="0">
                <a:solidFill>
                  <a:srgbClr val="000000"/>
                </a:solidFill>
                <a:latin typeface="Arial" charset="0"/>
              </a:rPr>
              <a:t>p117</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2154818472"/>
      </p:ext>
    </p:extLst>
  </p:cSld>
  <p:clrMapOvr>
    <a:masterClrMapping/>
  </p:clrMapOvr>
  <p:transition spd="med">
    <p:wipe dir="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p:cNvSpPr>
            <a:spLocks noGrp="1"/>
          </p:cNvSpPr>
          <p:nvPr>
            <p:ph type="title"/>
          </p:nvPr>
        </p:nvSpPr>
        <p:spPr>
          <a:xfrm>
            <a:off x="685800" y="225425"/>
            <a:ext cx="7772400" cy="892175"/>
          </a:xfrm>
        </p:spPr>
        <p:txBody>
          <a:bodyPr/>
          <a:lstStyle/>
          <a:p>
            <a:r>
              <a:rPr lang="en-US" altLang="en-US" sz="2600" dirty="0" smtClean="0">
                <a:latin typeface="Arial" charset="0"/>
              </a:rPr>
              <a:t>Vase Painting Depicting a Sacrifice </a:t>
            </a:r>
            <a:br>
              <a:rPr lang="en-US" altLang="en-US" sz="2600" dirty="0" smtClean="0">
                <a:latin typeface="Arial" charset="0"/>
              </a:rPr>
            </a:br>
            <a:r>
              <a:rPr lang="en-US" altLang="en-US" sz="2600" dirty="0" smtClean="0">
                <a:latin typeface="Arial" charset="0"/>
              </a:rPr>
              <a:t>to the God Apollo</a:t>
            </a:r>
          </a:p>
        </p:txBody>
      </p:sp>
      <p:pic>
        <p:nvPicPr>
          <p:cNvPr id="17411" name="Picture 1" descr="Vase Painting Depicting a Sacrifice to the God Apollo, circa 440 B.C.E.. For the Greeks, who believed in a multitude of gods who looked and behaved like humans, the central act of worship was the sacrifice, the ritualized offering of a gift. Sacrifice created a relationship between the human worshiper and the deity and raised expectations that the god would bestow favors in return. Here we see a number of male devotees, wearing their finest clothing and garlands in their hair, near a sacred outdoor altar and statue of Apollo. The god is shown at the far right, standing on a pedestal and holding his characteristic bow and laurel branch. The first worshiper offers the god bones wrapped in fat. All of the worshipers will feast on the meat carried by the bo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95400"/>
            <a:ext cx="86360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97888" y="6551613"/>
            <a:ext cx="609600" cy="277812"/>
          </a:xfrm>
        </p:spPr>
        <p:txBody>
          <a:bodyPr/>
          <a:lstStyle/>
          <a:p>
            <a:pPr marL="0" indent="0" algn="r" eaLnBrk="1" hangingPunct="1">
              <a:spcBef>
                <a:spcPct val="0"/>
              </a:spcBef>
              <a:defRPr/>
            </a:pPr>
            <a:r>
              <a:rPr lang="en-US" altLang="en-US" sz="1200" b="1" kern="1200" dirty="0">
                <a:solidFill>
                  <a:srgbClr val="000000"/>
                </a:solidFill>
                <a:latin typeface="Arial" charset="0"/>
              </a:rPr>
              <a:t> </a:t>
            </a:r>
            <a:r>
              <a:rPr lang="en-US" altLang="en-US" sz="1200" b="1" kern="1200" dirty="0" smtClean="0">
                <a:solidFill>
                  <a:srgbClr val="000000"/>
                </a:solidFill>
                <a:latin typeface="Arial" charset="0"/>
              </a:rPr>
              <a:t>p119</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2212077263"/>
      </p:ext>
    </p:extLst>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93821" y="381000"/>
            <a:ext cx="8458200" cy="1703387"/>
          </a:xfrm>
        </p:spPr>
        <p:txBody>
          <a:bodyPr/>
          <a:lstStyle/>
          <a:p>
            <a:pPr eaLnBrk="1" hangingPunct="1"/>
            <a:r>
              <a:rPr lang="en-US" altLang="en-US" sz="4000" dirty="0" smtClean="0">
                <a:solidFill>
                  <a:schemeClr val="tx1"/>
                </a:solidFill>
                <a:latin typeface="Arial" charset="0"/>
              </a:rPr>
              <a:t>The Struggle of Persia and Greece, </a:t>
            </a:r>
            <a:br>
              <a:rPr lang="en-US" altLang="en-US" sz="4000" dirty="0" smtClean="0">
                <a:solidFill>
                  <a:schemeClr val="tx1"/>
                </a:solidFill>
                <a:latin typeface="Arial" charset="0"/>
              </a:rPr>
            </a:br>
            <a:r>
              <a:rPr lang="en-US" altLang="en-US" sz="4000" dirty="0" smtClean="0">
                <a:solidFill>
                  <a:schemeClr val="tx1"/>
                </a:solidFill>
                <a:latin typeface="Arial" charset="0"/>
              </a:rPr>
              <a:t>546-323 B.C.E.</a:t>
            </a:r>
            <a:br>
              <a:rPr lang="en-US" altLang="en-US" sz="4000" dirty="0" smtClean="0">
                <a:solidFill>
                  <a:schemeClr val="tx1"/>
                </a:solidFill>
                <a:latin typeface="Arial" charset="0"/>
              </a:rPr>
            </a:br>
            <a:r>
              <a:rPr lang="en-US" altLang="en-US" sz="4000" dirty="0" smtClean="0">
                <a:solidFill>
                  <a:schemeClr val="tx1"/>
                </a:solidFill>
                <a:latin typeface="Arial" charset="0"/>
              </a:rPr>
              <a:t> Part 1</a:t>
            </a:r>
          </a:p>
        </p:txBody>
      </p:sp>
      <p:sp>
        <p:nvSpPr>
          <p:cNvPr id="86019" name="Rectangle 3"/>
          <p:cNvSpPr>
            <a:spLocks noGrp="1" noChangeArrowheads="1"/>
          </p:cNvSpPr>
          <p:nvPr>
            <p:ph type="body" idx="1"/>
          </p:nvPr>
        </p:nvSpPr>
        <p:spPr>
          <a:xfrm>
            <a:off x="685800" y="2514600"/>
            <a:ext cx="7772400" cy="4032250"/>
          </a:xfrm>
        </p:spPr>
        <p:txBody>
          <a:bodyPr/>
          <a:lstStyle/>
          <a:p>
            <a:pPr eaLnBrk="1" hangingPunct="1">
              <a:buFontTx/>
              <a:buChar char="•"/>
              <a:defRPr/>
            </a:pPr>
            <a:r>
              <a:rPr lang="en-US" dirty="0" smtClean="0">
                <a:solidFill>
                  <a:schemeClr val="tx2"/>
                </a:solidFill>
                <a:cs typeface="+mn-cs"/>
              </a:rPr>
              <a:t>Early Encounters</a:t>
            </a:r>
          </a:p>
          <a:p>
            <a:pPr marL="1085850" lvl="1" indent="-342900" eaLnBrk="1" hangingPunct="1">
              <a:buFontTx/>
              <a:buChar char="•"/>
              <a:defRPr/>
            </a:pPr>
            <a:r>
              <a:rPr lang="en-US" dirty="0" smtClean="0">
                <a:solidFill>
                  <a:schemeClr val="tx2"/>
                </a:solidFill>
              </a:rPr>
              <a:t>The Persian Wars</a:t>
            </a:r>
          </a:p>
          <a:p>
            <a:pPr eaLnBrk="1" hangingPunct="1">
              <a:buFontTx/>
              <a:buChar char="•"/>
              <a:defRPr/>
            </a:pPr>
            <a:r>
              <a:rPr lang="en-US" dirty="0" smtClean="0">
                <a:solidFill>
                  <a:schemeClr val="tx2"/>
                </a:solidFill>
                <a:cs typeface="+mn-cs"/>
              </a:rPr>
              <a:t>The Height of Athenian Power (480-323 B.C.E.)</a:t>
            </a:r>
          </a:p>
          <a:p>
            <a:pPr marL="1085850" lvl="1" indent="-342900" eaLnBrk="1" hangingPunct="1">
              <a:buFontTx/>
              <a:buChar char="•"/>
              <a:defRPr/>
            </a:pPr>
            <a:r>
              <a:rPr lang="en-US" dirty="0" err="1" smtClean="0">
                <a:solidFill>
                  <a:schemeClr val="tx2"/>
                </a:solidFill>
              </a:rPr>
              <a:t>Delian</a:t>
            </a:r>
            <a:r>
              <a:rPr lang="en-US" dirty="0" smtClean="0">
                <a:solidFill>
                  <a:schemeClr val="tx2"/>
                </a:solidFill>
              </a:rPr>
              <a:t> League</a:t>
            </a:r>
          </a:p>
          <a:p>
            <a:pPr marL="1085850" lvl="1" indent="-342900" eaLnBrk="1" hangingPunct="1">
              <a:buFontTx/>
              <a:buChar char="•"/>
              <a:defRPr/>
            </a:pPr>
            <a:r>
              <a:rPr lang="en-US" dirty="0" smtClean="0">
                <a:solidFill>
                  <a:schemeClr val="tx2"/>
                </a:solidFill>
              </a:rPr>
              <a:t>Athenian naval power (triremes)</a:t>
            </a:r>
          </a:p>
          <a:p>
            <a:pPr marL="1085850" lvl="1" indent="-342900" eaLnBrk="1" hangingPunct="1">
              <a:buFontTx/>
              <a:buChar char="•"/>
              <a:defRPr/>
            </a:pPr>
            <a:r>
              <a:rPr lang="en-US" dirty="0" smtClean="0">
                <a:solidFill>
                  <a:schemeClr val="tx2"/>
                </a:solidFill>
              </a:rPr>
              <a:t>Socrates and Plato</a:t>
            </a:r>
          </a:p>
        </p:txBody>
      </p:sp>
    </p:spTree>
    <p:extLst>
      <p:ext uri="{BB962C8B-B14F-4D97-AF65-F5344CB8AC3E}">
        <p14:creationId xmlns:p14="http://schemas.microsoft.com/office/powerpoint/2010/main" val="3281478142"/>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85800" y="36095"/>
            <a:ext cx="8458200" cy="2097505"/>
          </a:xfrm>
        </p:spPr>
        <p:txBody>
          <a:bodyPr/>
          <a:lstStyle/>
          <a:p>
            <a:pPr eaLnBrk="1" hangingPunct="1"/>
            <a:r>
              <a:rPr lang="en-US" altLang="en-US" sz="4000" dirty="0" smtClean="0">
                <a:solidFill>
                  <a:schemeClr val="tx1"/>
                </a:solidFill>
                <a:latin typeface="Arial" charset="0"/>
              </a:rPr>
              <a:t>The Struggle of Persia and Greece, </a:t>
            </a:r>
            <a:br>
              <a:rPr lang="en-US" altLang="en-US" sz="4000" dirty="0" smtClean="0">
                <a:solidFill>
                  <a:schemeClr val="tx1"/>
                </a:solidFill>
                <a:latin typeface="Arial" charset="0"/>
              </a:rPr>
            </a:br>
            <a:r>
              <a:rPr lang="en-US" altLang="en-US" sz="4000" dirty="0" smtClean="0">
                <a:solidFill>
                  <a:schemeClr val="tx1"/>
                </a:solidFill>
                <a:latin typeface="Arial" charset="0"/>
              </a:rPr>
              <a:t>546-323 B.C.E., </a:t>
            </a:r>
            <a:br>
              <a:rPr lang="en-US" altLang="en-US" sz="4000" dirty="0" smtClean="0">
                <a:solidFill>
                  <a:schemeClr val="tx1"/>
                </a:solidFill>
                <a:latin typeface="Arial" charset="0"/>
              </a:rPr>
            </a:br>
            <a:r>
              <a:rPr lang="en-US" altLang="en-US" sz="4000" dirty="0" smtClean="0">
                <a:solidFill>
                  <a:schemeClr val="tx1"/>
                </a:solidFill>
                <a:latin typeface="Arial" charset="0"/>
              </a:rPr>
              <a:t>Part 2</a:t>
            </a:r>
            <a:endParaRPr lang="en-US" altLang="en-US" sz="4000" dirty="0" smtClean="0">
              <a:latin typeface="Arial" charset="0"/>
            </a:endParaRPr>
          </a:p>
        </p:txBody>
      </p:sp>
      <p:sp>
        <p:nvSpPr>
          <p:cNvPr id="19459" name="Content Placeholder 2"/>
          <p:cNvSpPr>
            <a:spLocks noGrp="1"/>
          </p:cNvSpPr>
          <p:nvPr>
            <p:ph idx="1"/>
          </p:nvPr>
        </p:nvSpPr>
        <p:spPr>
          <a:xfrm>
            <a:off x="685800" y="2169695"/>
            <a:ext cx="7772400" cy="4524375"/>
          </a:xfrm>
        </p:spPr>
        <p:txBody>
          <a:bodyPr/>
          <a:lstStyle/>
          <a:p>
            <a:pPr marL="457200" indent="-457200" eaLnBrk="1" hangingPunct="1">
              <a:buFontTx/>
              <a:buChar char="•"/>
            </a:pPr>
            <a:r>
              <a:rPr lang="en-US" altLang="en-US" dirty="0" smtClean="0">
                <a:solidFill>
                  <a:schemeClr val="tx2"/>
                </a:solidFill>
                <a:latin typeface="Arial" charset="0"/>
              </a:rPr>
              <a:t>Inequality in Classical Greece</a:t>
            </a:r>
          </a:p>
          <a:p>
            <a:pPr marL="857250" lvl="1" indent="-457200" eaLnBrk="1" hangingPunct="1">
              <a:buFont typeface="Arial" charset="0"/>
              <a:buChar char="•"/>
            </a:pPr>
            <a:r>
              <a:rPr lang="en-US" altLang="en-US" dirty="0" smtClean="0">
                <a:solidFill>
                  <a:schemeClr val="tx2"/>
                </a:solidFill>
                <a:latin typeface="Arial" charset="0"/>
              </a:rPr>
              <a:t>	Athenian democracy in practice</a:t>
            </a:r>
          </a:p>
          <a:p>
            <a:pPr marL="857250" lvl="1" indent="-457200" eaLnBrk="1" hangingPunct="1">
              <a:buFont typeface="Arial" charset="0"/>
              <a:buChar char="•"/>
            </a:pPr>
            <a:r>
              <a:rPr lang="en-US" altLang="en-US" dirty="0" smtClean="0">
                <a:solidFill>
                  <a:schemeClr val="tx2"/>
                </a:solidFill>
                <a:latin typeface="Arial" charset="0"/>
              </a:rPr>
              <a:t>	Women and Slaves </a:t>
            </a:r>
          </a:p>
          <a:p>
            <a:pPr marL="857250" lvl="1" indent="-457200" eaLnBrk="1" hangingPunct="1">
              <a:buFont typeface="Arial" charset="0"/>
              <a:buChar char="•"/>
            </a:pPr>
            <a:r>
              <a:rPr lang="en-US" altLang="en-US" dirty="0" smtClean="0">
                <a:solidFill>
                  <a:schemeClr val="tx2"/>
                </a:solidFill>
                <a:latin typeface="Arial" charset="0"/>
              </a:rPr>
              <a:t>	Sexuality in Ancient Greece</a:t>
            </a:r>
          </a:p>
          <a:p>
            <a:pPr marL="457200" indent="-457200" eaLnBrk="1" hangingPunct="1">
              <a:buFontTx/>
              <a:buChar char="•"/>
            </a:pPr>
            <a:r>
              <a:rPr lang="en-US" altLang="en-US" dirty="0" smtClean="0">
                <a:solidFill>
                  <a:schemeClr val="tx2"/>
                </a:solidFill>
                <a:latin typeface="Arial" charset="0"/>
              </a:rPr>
              <a:t>Failure of the City-State and Triumph of the Macedonians</a:t>
            </a:r>
          </a:p>
          <a:p>
            <a:pPr marL="457200" indent="-457200" eaLnBrk="1" hangingPunct="1">
              <a:buFontTx/>
              <a:buChar char="•"/>
            </a:pPr>
            <a:r>
              <a:rPr lang="en-US" altLang="en-US" dirty="0" err="1" smtClean="0">
                <a:solidFill>
                  <a:schemeClr val="tx2"/>
                </a:solidFill>
                <a:latin typeface="Arial" charset="0"/>
              </a:rPr>
              <a:t>Pelopponesian</a:t>
            </a:r>
            <a:r>
              <a:rPr lang="en-US" altLang="en-US" dirty="0" smtClean="0">
                <a:solidFill>
                  <a:schemeClr val="tx2"/>
                </a:solidFill>
                <a:latin typeface="Arial" charset="0"/>
              </a:rPr>
              <a:t> War and Philip’s chance</a:t>
            </a:r>
          </a:p>
        </p:txBody>
      </p:sp>
    </p:spTree>
    <p:extLst>
      <p:ext uri="{BB962C8B-B14F-4D97-AF65-F5344CB8AC3E}">
        <p14:creationId xmlns:p14="http://schemas.microsoft.com/office/powerpoint/2010/main" val="3259199101"/>
      </p:ext>
    </p:extLst>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68338" y="304800"/>
            <a:ext cx="7772400" cy="492125"/>
          </a:xfrm>
        </p:spPr>
        <p:txBody>
          <a:bodyPr/>
          <a:lstStyle/>
          <a:p>
            <a:r>
              <a:rPr lang="en-US" altLang="en-US" sz="2600" dirty="0" smtClean="0">
                <a:solidFill>
                  <a:schemeClr val="tx1"/>
                </a:solidFill>
                <a:latin typeface="Arial" charset="0"/>
              </a:rPr>
              <a:t>Replica of Ancient Greek Trireme</a:t>
            </a:r>
            <a:endParaRPr lang="en-US" altLang="en-US" sz="2600" dirty="0" smtClean="0">
              <a:latin typeface="Arial" charset="0"/>
            </a:endParaRPr>
          </a:p>
        </p:txBody>
      </p:sp>
      <p:pic>
        <p:nvPicPr>
          <p:cNvPr id="20483" name="Picture 1" descr="Replica of Ancient Greek Trireme. Greek warships had a metal-tipped ram in front to pierce the hulls of enemy vessels and a pair of steering rudders in the rear. Though equipped with masts and sails, in battle these war- ships were propelled by 170 rowers. This modern, full-size replica, manned by international volunteer crews, is helping scholars to determine attainable speeds and maneuvering techniqu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14400"/>
            <a:ext cx="8509000"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1613"/>
            <a:ext cx="685800" cy="277812"/>
          </a:xfrm>
        </p:spPr>
        <p:txBody>
          <a:bodyPr/>
          <a:lstStyle/>
          <a:p>
            <a:pPr marL="0" indent="0" algn="r" eaLnBrk="1" hangingPunct="1">
              <a:spcBef>
                <a:spcPct val="0"/>
              </a:spcBef>
              <a:defRPr/>
            </a:pPr>
            <a:r>
              <a:rPr lang="en-US" altLang="en-US" sz="1200" b="1" kern="1200" dirty="0" smtClean="0">
                <a:solidFill>
                  <a:srgbClr val="000000"/>
                </a:solidFill>
                <a:latin typeface="Arial" charset="0"/>
              </a:rPr>
              <a:t>p123</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3609506129"/>
      </p:ext>
    </p:extLst>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itle 1"/>
          <p:cNvSpPr>
            <a:spLocks noGrp="1"/>
          </p:cNvSpPr>
          <p:nvPr>
            <p:ph type="title"/>
          </p:nvPr>
        </p:nvSpPr>
        <p:spPr>
          <a:xfrm>
            <a:off x="685800" y="228600"/>
            <a:ext cx="7772400" cy="493713"/>
          </a:xfrm>
        </p:spPr>
        <p:txBody>
          <a:bodyPr/>
          <a:lstStyle/>
          <a:p>
            <a:r>
              <a:rPr lang="en-US" altLang="en-US" sz="2600" dirty="0" smtClean="0">
                <a:latin typeface="Arial" charset="0"/>
              </a:rPr>
              <a:t> Peloponnesian War</a:t>
            </a:r>
          </a:p>
        </p:txBody>
      </p:sp>
      <p:pic>
        <p:nvPicPr>
          <p:cNvPr id="21507" name="Picture 1" descr="Peloponnesian War. A protracted (431–404 B.C.E.) and costly conflict between the Athenian and Spartan alliance systems that convulsed most of the Greek world. The war was largely a consequence of Athenian imperialism. Possession of a naval empire allowed Athens to fight a war of attrition, but ultimately Sparta prevailed because of Athenian errors and Persian financial support."/>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820738"/>
            <a:ext cx="42291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82000" y="6553200"/>
            <a:ext cx="685800" cy="276225"/>
          </a:xfrm>
        </p:spPr>
        <p:txBody>
          <a:bodyPr/>
          <a:lstStyle/>
          <a:p>
            <a:pPr marL="0" indent="0" algn="r" eaLnBrk="1" hangingPunct="1">
              <a:spcBef>
                <a:spcPct val="0"/>
              </a:spcBef>
              <a:defRPr/>
            </a:pPr>
            <a:r>
              <a:rPr lang="en-US" altLang="en-US" sz="1200" b="1" kern="1200" dirty="0" smtClean="0">
                <a:solidFill>
                  <a:srgbClr val="000000"/>
                </a:solidFill>
                <a:latin typeface="Arial" charset="0"/>
              </a:rPr>
              <a:t>p125</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3882417741"/>
      </p:ext>
    </p:extLst>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3"/>
          <p:cNvSpPr>
            <a:spLocks noGrp="1"/>
          </p:cNvSpPr>
          <p:nvPr>
            <p:ph type="title"/>
          </p:nvPr>
        </p:nvSpPr>
        <p:spPr>
          <a:xfrm>
            <a:off x="685800" y="630238"/>
            <a:ext cx="7772400" cy="492125"/>
          </a:xfrm>
        </p:spPr>
        <p:txBody>
          <a:bodyPr/>
          <a:lstStyle/>
          <a:p>
            <a:r>
              <a:rPr lang="en-US" altLang="en-US" sz="2600" dirty="0" smtClean="0">
                <a:latin typeface="Arial" charset="0"/>
              </a:rPr>
              <a:t>Map of the Roman World, circa 250 </a:t>
            </a:r>
            <a:r>
              <a:rPr lang="en-US" altLang="en-US" sz="2600" dirty="0" err="1" smtClean="0">
                <a:latin typeface="Arial" charset="0"/>
              </a:rPr>
              <a:t>C.E</a:t>
            </a:r>
            <a:r>
              <a:rPr lang="en-US" altLang="en-US" sz="2600" dirty="0" smtClean="0">
                <a:latin typeface="Arial" charset="0"/>
              </a:rPr>
              <a:t>.</a:t>
            </a:r>
          </a:p>
        </p:txBody>
      </p:sp>
      <p:pic>
        <p:nvPicPr>
          <p:cNvPr id="4099" name="Picture 1" descr="Map of the Roman World, circa 250 C.E. The Peutinger Table, drawn on a 22-foot-long manuscript of the twelfth century C.E., is ultimately derived from a map of the world as known to inhabitants of the Roman Empire circa 100 C.E. This portion depicts (from top to bottom) southern Russia, Greece on the left, Anatolia on the right, the island of Crete, and the north coast of Africa. The main purpose appears to have been to show roads and distances, and sizes and geographical relationships of places are often distort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19200"/>
            <a:ext cx="7556500"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idx="1"/>
          </p:nvPr>
        </p:nvSpPr>
        <p:spPr>
          <a:xfrm>
            <a:off x="8534400" y="6581775"/>
            <a:ext cx="6096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p102</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2412898423"/>
      </p:ext>
    </p:extLst>
  </p:cSld>
  <p:clrMapOvr>
    <a:masterClrMapping/>
  </p:clrMapOvr>
  <p:transition spd="med">
    <p:wipe dir="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533400"/>
            <a:ext cx="7772400" cy="492125"/>
          </a:xfrm>
        </p:spPr>
        <p:txBody>
          <a:bodyPr/>
          <a:lstStyle/>
          <a:p>
            <a:r>
              <a:rPr lang="en-US" altLang="en-US" sz="2600" dirty="0" smtClean="0">
                <a:latin typeface="Arial" charset="0"/>
              </a:rPr>
              <a:t>Dionysus in the Vineyard</a:t>
            </a:r>
          </a:p>
        </p:txBody>
      </p:sp>
      <p:pic>
        <p:nvPicPr>
          <p:cNvPr id="22531" name="Picture 1" descr="Dionysus in the Vineyard. This Greek vase of the late sixth century B.C.E. depicts Dionysus, the god of wine. Carrying a large kantharos or drinking vessel, he is enveloped by vines carrying bunches of ripe grapes, and accompanied by several Satyrs (mythical creatures combining human features with those of goats or horses) and his human bride Ariadne. Greek drinking paraphernalia often depicted Dionysus and elements of his mythology and cul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26374"/>
            <a:ext cx="6731000"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276225"/>
          </a:xfrm>
        </p:spPr>
        <p:txBody>
          <a:bodyPr/>
          <a:lstStyle/>
          <a:p>
            <a:pPr marL="0" indent="0" algn="r" eaLnBrk="1" hangingPunct="1">
              <a:spcBef>
                <a:spcPct val="0"/>
              </a:spcBef>
              <a:defRPr/>
            </a:pPr>
            <a:r>
              <a:rPr lang="en-US" altLang="en-US" sz="1200" b="1" kern="1200" dirty="0" smtClean="0">
                <a:solidFill>
                  <a:srgbClr val="000000"/>
                </a:solidFill>
                <a:latin typeface="Arial" charset="0"/>
              </a:rPr>
              <a:t>p126</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1437365554"/>
      </p:ext>
    </p:extLst>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430213"/>
            <a:ext cx="7772400" cy="892175"/>
          </a:xfrm>
        </p:spPr>
        <p:txBody>
          <a:bodyPr/>
          <a:lstStyle/>
          <a:p>
            <a:pPr eaLnBrk="1" hangingPunct="1"/>
            <a:r>
              <a:rPr lang="en-US" altLang="en-US" sz="4000" dirty="0" smtClean="0">
                <a:solidFill>
                  <a:schemeClr val="tx1"/>
                </a:solidFill>
                <a:latin typeface="Arial" charset="0"/>
              </a:rPr>
              <a:t>The Hellenistic Synthesis, </a:t>
            </a:r>
            <a:br>
              <a:rPr lang="en-US" altLang="en-US" sz="4000" dirty="0" smtClean="0">
                <a:solidFill>
                  <a:schemeClr val="tx1"/>
                </a:solidFill>
                <a:latin typeface="Arial" charset="0"/>
              </a:rPr>
            </a:br>
            <a:r>
              <a:rPr lang="en-US" altLang="en-US" sz="4000" dirty="0" smtClean="0">
                <a:solidFill>
                  <a:schemeClr val="tx1"/>
                </a:solidFill>
                <a:latin typeface="Arial" charset="0"/>
              </a:rPr>
              <a:t>323-30 B.C.E.</a:t>
            </a:r>
          </a:p>
        </p:txBody>
      </p:sp>
      <p:sp>
        <p:nvSpPr>
          <p:cNvPr id="87043" name="Rectangle 3"/>
          <p:cNvSpPr>
            <a:spLocks noGrp="1" noChangeArrowheads="1"/>
          </p:cNvSpPr>
          <p:nvPr>
            <p:ph type="body" idx="1"/>
          </p:nvPr>
        </p:nvSpPr>
        <p:spPr>
          <a:xfrm>
            <a:off x="697832" y="1981200"/>
            <a:ext cx="7772400" cy="3392488"/>
          </a:xfrm>
        </p:spPr>
        <p:txBody>
          <a:bodyPr/>
          <a:lstStyle/>
          <a:p>
            <a:pPr marL="0" indent="0" eaLnBrk="1" hangingPunct="1">
              <a:buFontTx/>
              <a:buChar char="•"/>
              <a:tabLst>
                <a:tab pos="1033463" algn="l"/>
              </a:tabLst>
              <a:defRPr/>
            </a:pPr>
            <a:r>
              <a:rPr lang="en-US" dirty="0" smtClean="0">
                <a:cs typeface="+mn-cs"/>
              </a:rPr>
              <a:t>The Hellenistic Kingdoms</a:t>
            </a:r>
          </a:p>
          <a:p>
            <a:pPr marL="400050" lvl="1" indent="0" eaLnBrk="1" hangingPunct="1">
              <a:buFontTx/>
              <a:buChar char="•"/>
              <a:tabLst>
                <a:tab pos="1033463" algn="l"/>
              </a:tabLst>
              <a:defRPr/>
            </a:pPr>
            <a:r>
              <a:rPr lang="en-US" dirty="0" smtClean="0">
                <a:solidFill>
                  <a:schemeClr val="tx2"/>
                </a:solidFill>
                <a:cs typeface="+mn-cs"/>
              </a:rPr>
              <a:t>Seleucid</a:t>
            </a:r>
          </a:p>
          <a:p>
            <a:pPr marL="400050" lvl="1" indent="0" eaLnBrk="1" hangingPunct="1">
              <a:buFontTx/>
              <a:buChar char="•"/>
              <a:tabLst>
                <a:tab pos="1033463" algn="l"/>
              </a:tabLst>
              <a:defRPr/>
            </a:pPr>
            <a:r>
              <a:rPr lang="en-US" dirty="0" err="1" smtClean="0">
                <a:solidFill>
                  <a:schemeClr val="tx2"/>
                </a:solidFill>
                <a:cs typeface="+mn-cs"/>
              </a:rPr>
              <a:t>Antigonid</a:t>
            </a:r>
            <a:endParaRPr lang="en-US" dirty="0" smtClean="0">
              <a:solidFill>
                <a:schemeClr val="tx2"/>
              </a:solidFill>
              <a:cs typeface="+mn-cs"/>
            </a:endParaRPr>
          </a:p>
          <a:p>
            <a:pPr marL="400050" lvl="1" indent="0" eaLnBrk="1" hangingPunct="1">
              <a:buFontTx/>
              <a:buChar char="•"/>
              <a:tabLst>
                <a:tab pos="1033463" algn="l"/>
              </a:tabLst>
              <a:defRPr/>
            </a:pPr>
            <a:r>
              <a:rPr lang="en-US" dirty="0" err="1" smtClean="0">
                <a:solidFill>
                  <a:schemeClr val="tx2"/>
                </a:solidFill>
                <a:cs typeface="+mn-cs"/>
              </a:rPr>
              <a:t>Ptolemies</a:t>
            </a:r>
            <a:endParaRPr lang="en-US" dirty="0" smtClean="0">
              <a:solidFill>
                <a:schemeClr val="tx2"/>
              </a:solidFill>
              <a:cs typeface="+mn-cs"/>
            </a:endParaRPr>
          </a:p>
          <a:p>
            <a:pPr marL="800100" lvl="2" indent="0" eaLnBrk="1" hangingPunct="1">
              <a:tabLst>
                <a:tab pos="1033463" algn="l"/>
              </a:tabLst>
              <a:defRPr/>
            </a:pPr>
            <a:r>
              <a:rPr lang="en-US" dirty="0" smtClean="0">
                <a:solidFill>
                  <a:schemeClr val="tx2"/>
                </a:solidFill>
                <a:cs typeface="+mn-cs"/>
              </a:rPr>
              <a:t>Alexandria</a:t>
            </a:r>
          </a:p>
          <a:p>
            <a:pPr marL="800100" lvl="2" indent="0" eaLnBrk="1" hangingPunct="1">
              <a:tabLst>
                <a:tab pos="1033463" algn="l"/>
              </a:tabLst>
              <a:defRPr/>
            </a:pPr>
            <a:r>
              <a:rPr lang="en-US" dirty="0" smtClean="0">
                <a:solidFill>
                  <a:schemeClr val="tx2"/>
                </a:solidFill>
                <a:cs typeface="+mn-cs"/>
              </a:rPr>
              <a:t>Hellenization</a:t>
            </a:r>
            <a:endParaRPr lang="en-US" dirty="0">
              <a:solidFill>
                <a:schemeClr val="tx2"/>
              </a:solidFill>
              <a:cs typeface="+mn-cs"/>
            </a:endParaRPr>
          </a:p>
        </p:txBody>
      </p:sp>
    </p:spTree>
    <p:extLst>
      <p:ext uri="{BB962C8B-B14F-4D97-AF65-F5344CB8AC3E}">
        <p14:creationId xmlns:p14="http://schemas.microsoft.com/office/powerpoint/2010/main" val="1533222681"/>
      </p:ext>
    </p:extLst>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609600" y="304800"/>
            <a:ext cx="7772400" cy="492125"/>
          </a:xfrm>
        </p:spPr>
        <p:txBody>
          <a:bodyPr/>
          <a:lstStyle/>
          <a:p>
            <a:r>
              <a:rPr lang="en-US" altLang="en-US" sz="2600" dirty="0" smtClean="0">
                <a:latin typeface="Arial" charset="0"/>
              </a:rPr>
              <a:t>The </a:t>
            </a:r>
            <a:r>
              <a:rPr lang="en-US" altLang="en-US" sz="2600" dirty="0" err="1" smtClean="0">
                <a:latin typeface="Arial" charset="0"/>
              </a:rPr>
              <a:t>Ptolemies</a:t>
            </a:r>
            <a:endParaRPr lang="en-US" altLang="en-US" sz="2600" dirty="0" smtClean="0">
              <a:latin typeface="Arial" charset="0"/>
            </a:endParaRPr>
          </a:p>
        </p:txBody>
      </p:sp>
      <p:pic>
        <p:nvPicPr>
          <p:cNvPr id="24579" name="Picture 1" descr="The Ptolemies. The Macedonian dynasty, descended from one of Alexander the Great’s officers, that ruled Egypt for three centuries (323–30 B.C.E.). From their magnificent capital at Alexandria on the Mediterranean coast, the Ptolemies largely took over the system created by Egyptian pharaohs to extract the wealth of the land, rewarding Greeks and Hellenized non-Greeks serving in the military and administration."/>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6688" y="914400"/>
            <a:ext cx="3810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775"/>
            <a:ext cx="685800" cy="276225"/>
          </a:xfrm>
        </p:spPr>
        <p:txBody>
          <a:bodyPr/>
          <a:lstStyle/>
          <a:p>
            <a:pPr marL="0" indent="0" algn="r" eaLnBrk="1" hangingPunct="1">
              <a:spcBef>
                <a:spcPct val="0"/>
              </a:spcBef>
              <a:defRPr/>
            </a:pPr>
            <a:r>
              <a:rPr lang="en-US" altLang="en-US" sz="1200" b="1" kern="1200" dirty="0" smtClean="0">
                <a:solidFill>
                  <a:srgbClr val="000000"/>
                </a:solidFill>
                <a:latin typeface="Arial" charset="0"/>
              </a:rPr>
              <a:t>p128</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3687878965"/>
      </p:ext>
    </p:extLst>
  </p:cSld>
  <p:clrMapOvr>
    <a:masterClrMapping/>
  </p:clrMapOvr>
  <p:transition spd="med">
    <p:wipe dir="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itle 1"/>
          <p:cNvSpPr>
            <a:spLocks noGrp="1"/>
          </p:cNvSpPr>
          <p:nvPr>
            <p:ph type="title"/>
          </p:nvPr>
        </p:nvSpPr>
        <p:spPr>
          <a:xfrm>
            <a:off x="685800" y="338138"/>
            <a:ext cx="7772400" cy="492125"/>
          </a:xfrm>
        </p:spPr>
        <p:txBody>
          <a:bodyPr/>
          <a:lstStyle/>
          <a:p>
            <a:r>
              <a:rPr lang="en-US" altLang="en-US" sz="2600" dirty="0" smtClean="0">
                <a:latin typeface="Arial" charset="0"/>
              </a:rPr>
              <a:t>Hellenistic Civilization</a:t>
            </a:r>
          </a:p>
        </p:txBody>
      </p:sp>
      <p:pic>
        <p:nvPicPr>
          <p:cNvPr id="25603" name="Picture 1" descr="Map 5.3 Hellenistic Civilization. After the death of Alexander the Great in 323 B.C.E., his vast empire soon split apart into a number of large and small political entities. A Macedonian dynasty was established on each continent: the Antigonids ruled the Macedonian homeland and tried with varying success to extend their control over southern Greece; the Ptolemies ruled Egypt; and the Seleucids inherited the majority of Alexander’s conquests in Asia, though they lost control of the eastern portions because of the rise of the Parthians of Iran in the second century B.C.E.. This period saw Greeks migrating in large numbers from their overcrowded homeland to serve as a privileged class of soldiers and administrators on the new frontiers, where they replicated the lifestyle of the city-state.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90600"/>
            <a:ext cx="850900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53200"/>
            <a:ext cx="1219200" cy="276225"/>
          </a:xfrm>
        </p:spPr>
        <p:txBody>
          <a:bodyPr/>
          <a:lstStyle/>
          <a:p>
            <a:pPr marL="0" indent="0" algn="r" eaLnBrk="1" hangingPunct="1">
              <a:spcBef>
                <a:spcPct val="0"/>
              </a:spcBef>
              <a:defRPr/>
            </a:pPr>
            <a:r>
              <a:rPr lang="en-US" altLang="en-US" sz="1200" b="1" kern="1200" dirty="0">
                <a:solidFill>
                  <a:srgbClr val="000000"/>
                </a:solidFill>
                <a:latin typeface="Arial" charset="0"/>
              </a:rPr>
              <a:t>Map </a:t>
            </a:r>
            <a:r>
              <a:rPr lang="en-US" altLang="en-US" sz="1200" b="1" kern="1200" dirty="0" smtClean="0">
                <a:solidFill>
                  <a:srgbClr val="000000"/>
                </a:solidFill>
                <a:latin typeface="Arial" charset="0"/>
              </a:rPr>
              <a:t>4.3 p129</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2337450393"/>
      </p:ext>
    </p:extLst>
  </p:cSld>
  <p:clrMapOvr>
    <a:masterClrMapping/>
  </p:clrMapOvr>
  <p:transition spd="med">
    <p:wipe dir="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19075"/>
            <a:ext cx="8305800" cy="892175"/>
          </a:xfrm>
        </p:spPr>
        <p:txBody>
          <a:bodyPr/>
          <a:lstStyle/>
          <a:p>
            <a:r>
              <a:rPr lang="en-US" altLang="en-US" sz="2600" dirty="0" smtClean="0">
                <a:solidFill>
                  <a:schemeClr val="tx1"/>
                </a:solidFill>
                <a:latin typeface="Arial" charset="0"/>
              </a:rPr>
              <a:t>Tower of the Winds, Athens, Second Century B.C.E.</a:t>
            </a:r>
            <a:endParaRPr lang="en-US" altLang="en-US" sz="2600" dirty="0" smtClean="0">
              <a:latin typeface="Arial" charset="0"/>
            </a:endParaRPr>
          </a:p>
        </p:txBody>
      </p:sp>
      <p:pic>
        <p:nvPicPr>
          <p:cNvPr id="26627" name="Picture 1" descr="Tower of the Winds, Athens, Second Century B.C.E. Designed in the Hellenistic period by the astronomer Andronicus of Cyrrhus, the eight sides are decorated with images of the eight directional winds. Sundials on the exterior showed the time of day, and a water-driven mechanism inside the tower revealed the hours, days, and phases of the mo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16000" y="1143000"/>
            <a:ext cx="67564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82013" y="6553200"/>
            <a:ext cx="685800" cy="276225"/>
          </a:xfrm>
        </p:spPr>
        <p:txBody>
          <a:bodyPr/>
          <a:lstStyle/>
          <a:p>
            <a:pPr marL="0" indent="0" algn="r" eaLnBrk="1" hangingPunct="1">
              <a:spcBef>
                <a:spcPct val="0"/>
              </a:spcBef>
              <a:defRPr/>
            </a:pPr>
            <a:r>
              <a:rPr lang="en-US" altLang="en-US" sz="1200" b="1" kern="1200" dirty="0" smtClean="0">
                <a:solidFill>
                  <a:srgbClr val="000000"/>
                </a:solidFill>
                <a:latin typeface="Arial" charset="0"/>
              </a:rPr>
              <a:t>p131</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592985119"/>
      </p:ext>
    </p:extLst>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a:xfrm>
            <a:off x="685800" y="630238"/>
            <a:ext cx="7772400" cy="492125"/>
          </a:xfrm>
        </p:spPr>
        <p:txBody>
          <a:bodyPr/>
          <a:lstStyle/>
          <a:p>
            <a:r>
              <a:rPr lang="en-US" altLang="en-US" sz="2600" dirty="0" smtClean="0">
                <a:latin typeface="Arial" charset="0"/>
              </a:rPr>
              <a:t>Painted Cup of </a:t>
            </a:r>
            <a:r>
              <a:rPr lang="en-US" altLang="en-US" sz="2600" dirty="0" err="1" smtClean="0">
                <a:latin typeface="Arial" charset="0"/>
              </a:rPr>
              <a:t>Arcesilas</a:t>
            </a:r>
            <a:r>
              <a:rPr lang="en-US" altLang="en-US" sz="2600" dirty="0" smtClean="0">
                <a:latin typeface="Arial" charset="0"/>
              </a:rPr>
              <a:t> of Cyrene</a:t>
            </a:r>
          </a:p>
        </p:txBody>
      </p:sp>
      <p:pic>
        <p:nvPicPr>
          <p:cNvPr id="5123" name="Picture 1" descr="Painted Cup of Arcesilas of Cyrene. The ruler of this Greek community in North Africa supervises the weighing and export of silphium, a valuable medicinal pla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19200"/>
            <a:ext cx="62611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72417"/>
            <a:ext cx="6731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p104</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3658140017"/>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itle 1"/>
          <p:cNvSpPr>
            <a:spLocks noGrp="1"/>
          </p:cNvSpPr>
          <p:nvPr>
            <p:ph type="title"/>
          </p:nvPr>
        </p:nvSpPr>
        <p:spPr>
          <a:xfrm>
            <a:off x="254000" y="430213"/>
            <a:ext cx="8509000" cy="892175"/>
          </a:xfrm>
        </p:spPr>
        <p:txBody>
          <a:bodyPr/>
          <a:lstStyle/>
          <a:p>
            <a:r>
              <a:rPr lang="en-US" altLang="en-US" sz="2600" dirty="0" smtClean="0">
                <a:latin typeface="Arial" charset="0"/>
              </a:rPr>
              <a:t>The Persian Empire Between </a:t>
            </a:r>
            <a:br>
              <a:rPr lang="en-US" altLang="en-US" sz="2600" dirty="0" smtClean="0">
                <a:latin typeface="Arial" charset="0"/>
              </a:rPr>
            </a:br>
            <a:r>
              <a:rPr lang="en-US" altLang="en-US" sz="2600" dirty="0" smtClean="0">
                <a:latin typeface="Arial" charset="0"/>
              </a:rPr>
              <a:t>550 and 522 B.C.E.</a:t>
            </a:r>
          </a:p>
        </p:txBody>
      </p:sp>
      <p:pic>
        <p:nvPicPr>
          <p:cNvPr id="6147" name="Picture 1" descr="Map 5.1 The Persian Empire Between 550 and 522 B.C.E. The Persians of southwest Iran, under their first two kings, Cyrus and Cambyses, conquered each of the major states of western Asia—Media, Babylonia, Lydia, and Egypt. The third king, Darius I, extended the boundaries as far as the Indus Valley to the east and the European shore of the Black Sea to the west. The first major setback came when the fourth king, Xerxes, failed in his invasion of Greece in 480 B.C.E. The Persian Empire was considerably larger than its predecessor, the Assyrian Empire. For their empire, the Persian rulers developed a system of provinces, governors, regular tribute, and communication by means of royal roads and couriers that allowed for efficient operations for two centuries.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31925"/>
            <a:ext cx="8153400" cy="463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67663" y="6553200"/>
            <a:ext cx="1143000" cy="304800"/>
          </a:xfrm>
        </p:spPr>
        <p:txBody>
          <a:bodyPr/>
          <a:lstStyle/>
          <a:p>
            <a:pPr marL="0" indent="0" algn="r" eaLnBrk="1" hangingPunct="1">
              <a:spcBef>
                <a:spcPct val="0"/>
              </a:spcBef>
              <a:defRPr/>
            </a:pPr>
            <a:r>
              <a:rPr lang="en-US" altLang="en-US" sz="1200" b="1" kern="1200" dirty="0">
                <a:solidFill>
                  <a:srgbClr val="000000"/>
                </a:solidFill>
                <a:latin typeface="Arial" pitchFamily="34" charset="0"/>
              </a:rPr>
              <a:t>Map </a:t>
            </a:r>
            <a:r>
              <a:rPr lang="en-US" altLang="en-US" sz="1200" b="1" kern="1200" dirty="0" smtClean="0">
                <a:solidFill>
                  <a:srgbClr val="000000"/>
                </a:solidFill>
                <a:latin typeface="Arial" pitchFamily="34" charset="0"/>
              </a:rPr>
              <a:t>4.1 p106</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2153343634"/>
      </p:ext>
    </p:extLst>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04800"/>
            <a:ext cx="8458200" cy="1198562"/>
          </a:xfrm>
        </p:spPr>
        <p:txBody>
          <a:bodyPr/>
          <a:lstStyle/>
          <a:p>
            <a:pPr eaLnBrk="1" hangingPunct="1"/>
            <a:r>
              <a:rPr lang="en-US" altLang="en-US" sz="4000" dirty="0" smtClean="0">
                <a:solidFill>
                  <a:schemeClr val="tx1"/>
                </a:solidFill>
                <a:latin typeface="Arial" charset="0"/>
              </a:rPr>
              <a:t>Ancient Iran, 1000-500 B.C.E., </a:t>
            </a:r>
            <a:br>
              <a:rPr lang="en-US" altLang="en-US" sz="4000" dirty="0" smtClean="0">
                <a:solidFill>
                  <a:schemeClr val="tx1"/>
                </a:solidFill>
                <a:latin typeface="Arial" charset="0"/>
              </a:rPr>
            </a:br>
            <a:r>
              <a:rPr lang="en-US" altLang="en-US" sz="4000" dirty="0" smtClean="0">
                <a:solidFill>
                  <a:schemeClr val="tx1"/>
                </a:solidFill>
                <a:latin typeface="Arial" charset="0"/>
              </a:rPr>
              <a:t>Part 1</a:t>
            </a:r>
          </a:p>
        </p:txBody>
      </p:sp>
      <p:sp>
        <p:nvSpPr>
          <p:cNvPr id="83971" name="Rectangle 3"/>
          <p:cNvSpPr>
            <a:spLocks noGrp="1" noChangeArrowheads="1"/>
          </p:cNvSpPr>
          <p:nvPr>
            <p:ph type="body" idx="1"/>
          </p:nvPr>
        </p:nvSpPr>
        <p:spPr>
          <a:xfrm>
            <a:off x="697832" y="2057400"/>
            <a:ext cx="7772400" cy="1766888"/>
          </a:xfrm>
        </p:spPr>
        <p:txBody>
          <a:bodyPr/>
          <a:lstStyle/>
          <a:p>
            <a:pPr eaLnBrk="1" hangingPunct="1">
              <a:buFontTx/>
              <a:buChar char="•"/>
              <a:defRPr/>
            </a:pPr>
            <a:r>
              <a:rPr lang="en-US" dirty="0" smtClean="0">
                <a:cs typeface="+mn-cs"/>
              </a:rPr>
              <a:t>Geography and Resources</a:t>
            </a:r>
          </a:p>
          <a:p>
            <a:pPr marL="1085850" lvl="1" indent="-342900" eaLnBrk="1" hangingPunct="1">
              <a:buFontTx/>
              <a:buChar char="•"/>
              <a:defRPr/>
            </a:pPr>
            <a:r>
              <a:rPr lang="en-US" dirty="0" smtClean="0">
                <a:solidFill>
                  <a:schemeClr val="tx2"/>
                </a:solidFill>
              </a:rPr>
              <a:t>Mountains, deserts and water</a:t>
            </a:r>
          </a:p>
          <a:p>
            <a:pPr marL="1085850" lvl="1" indent="-342900" eaLnBrk="1" hangingPunct="1">
              <a:buFontTx/>
              <a:buChar char="•"/>
              <a:defRPr/>
            </a:pPr>
            <a:r>
              <a:rPr lang="en-US" dirty="0" smtClean="0">
                <a:solidFill>
                  <a:schemeClr val="tx2"/>
                </a:solidFill>
              </a:rPr>
              <a:t>Metals and timber</a:t>
            </a:r>
          </a:p>
        </p:txBody>
      </p:sp>
    </p:spTree>
    <p:extLst>
      <p:ext uri="{BB962C8B-B14F-4D97-AF65-F5344CB8AC3E}">
        <p14:creationId xmlns:p14="http://schemas.microsoft.com/office/powerpoint/2010/main" val="185293268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81789" y="211138"/>
            <a:ext cx="8458200" cy="1160462"/>
          </a:xfrm>
        </p:spPr>
        <p:txBody>
          <a:bodyPr/>
          <a:lstStyle/>
          <a:p>
            <a:pPr eaLnBrk="1" hangingPunct="1"/>
            <a:r>
              <a:rPr lang="en-US" altLang="en-US" sz="4000" dirty="0" smtClean="0">
                <a:latin typeface="Arial" charset="0"/>
              </a:rPr>
              <a:t>Ancient Iran, 1000-500 B.C.E., </a:t>
            </a:r>
            <a:br>
              <a:rPr lang="en-US" altLang="en-US" sz="4000" dirty="0" smtClean="0">
                <a:latin typeface="Arial" charset="0"/>
              </a:rPr>
            </a:br>
            <a:r>
              <a:rPr lang="en-US" altLang="en-US" sz="4000" dirty="0" smtClean="0">
                <a:latin typeface="Arial" charset="0"/>
              </a:rPr>
              <a:t>Part 2</a:t>
            </a:r>
          </a:p>
        </p:txBody>
      </p:sp>
      <p:sp>
        <p:nvSpPr>
          <p:cNvPr id="3" name="Content Placeholder 2"/>
          <p:cNvSpPr>
            <a:spLocks noGrp="1"/>
          </p:cNvSpPr>
          <p:nvPr>
            <p:ph idx="1"/>
          </p:nvPr>
        </p:nvSpPr>
        <p:spPr>
          <a:xfrm>
            <a:off x="838200" y="1752600"/>
            <a:ext cx="7772400" cy="4721225"/>
          </a:xfrm>
        </p:spPr>
        <p:txBody>
          <a:bodyPr/>
          <a:lstStyle/>
          <a:p>
            <a:pPr marL="0" indent="0" eaLnBrk="1" hangingPunct="1">
              <a:buFont typeface="Arial" pitchFamily="34" charset="0"/>
              <a:buChar char="•"/>
              <a:defRPr/>
            </a:pPr>
            <a:r>
              <a:rPr lang="en-US" dirty="0" smtClean="0">
                <a:solidFill>
                  <a:schemeClr val="tx2"/>
                </a:solidFill>
                <a:cs typeface="+mn-cs"/>
              </a:rPr>
              <a:t> The Rise of the Persian Empire</a:t>
            </a:r>
          </a:p>
          <a:p>
            <a:pPr marL="857250" lvl="1" indent="-457200" eaLnBrk="1" hangingPunct="1">
              <a:buFont typeface="Arial" panose="020B0604020202020204" pitchFamily="34" charset="0"/>
              <a:buChar char="•"/>
              <a:defRPr/>
            </a:pPr>
            <a:r>
              <a:rPr lang="en-US" dirty="0" smtClean="0">
                <a:solidFill>
                  <a:schemeClr val="tx2"/>
                </a:solidFill>
                <a:cs typeface="+mn-cs"/>
              </a:rPr>
              <a:t>Medes and Persians</a:t>
            </a:r>
          </a:p>
          <a:p>
            <a:pPr marL="857250" lvl="1" indent="-457200" eaLnBrk="1" hangingPunct="1">
              <a:buFont typeface="Arial" panose="020B0604020202020204" pitchFamily="34" charset="0"/>
              <a:buChar char="•"/>
              <a:defRPr/>
            </a:pPr>
            <a:r>
              <a:rPr lang="en-US" dirty="0" smtClean="0">
                <a:solidFill>
                  <a:schemeClr val="tx2"/>
                </a:solidFill>
                <a:cs typeface="+mn-cs"/>
              </a:rPr>
              <a:t>Cyrus, Cambyses and Darius I</a:t>
            </a:r>
          </a:p>
          <a:p>
            <a:pPr marL="0" indent="0" eaLnBrk="1" hangingPunct="1">
              <a:buFont typeface="Arial" pitchFamily="34" charset="0"/>
              <a:buChar char="•"/>
              <a:defRPr/>
            </a:pPr>
            <a:r>
              <a:rPr lang="en-US" dirty="0" smtClean="0">
                <a:solidFill>
                  <a:schemeClr val="tx2"/>
                </a:solidFill>
                <a:cs typeface="+mn-cs"/>
              </a:rPr>
              <a:t> Imperial Organization</a:t>
            </a:r>
          </a:p>
          <a:p>
            <a:pPr marL="857250" lvl="1" indent="-457200" eaLnBrk="1" hangingPunct="1">
              <a:buFont typeface="Arial" panose="020B0604020202020204" pitchFamily="34" charset="0"/>
              <a:buChar char="•"/>
              <a:defRPr/>
            </a:pPr>
            <a:r>
              <a:rPr lang="en-US" dirty="0" smtClean="0">
                <a:solidFill>
                  <a:schemeClr val="tx2"/>
                </a:solidFill>
                <a:cs typeface="+mn-cs"/>
              </a:rPr>
              <a:t>Provinces, satraps and kingship</a:t>
            </a:r>
          </a:p>
          <a:p>
            <a:pPr marL="0" indent="0" eaLnBrk="1" hangingPunct="1">
              <a:buFont typeface="Arial" pitchFamily="34" charset="0"/>
              <a:buChar char="•"/>
              <a:defRPr/>
            </a:pPr>
            <a:r>
              <a:rPr lang="en-US" dirty="0" smtClean="0">
                <a:solidFill>
                  <a:schemeClr val="tx2"/>
                </a:solidFill>
                <a:cs typeface="+mn-cs"/>
              </a:rPr>
              <a:t> Ideology and Religion</a:t>
            </a:r>
          </a:p>
          <a:p>
            <a:pPr marL="857250" lvl="1" indent="-457200" eaLnBrk="1" hangingPunct="1">
              <a:buFont typeface="Arial" panose="020B0604020202020204" pitchFamily="34" charset="0"/>
              <a:buChar char="•"/>
              <a:defRPr/>
            </a:pPr>
            <a:r>
              <a:rPr lang="en-US" dirty="0" smtClean="0">
                <a:solidFill>
                  <a:schemeClr val="tx2"/>
                </a:solidFill>
                <a:cs typeface="+mn-cs"/>
              </a:rPr>
              <a:t>Zoroastrianism</a:t>
            </a:r>
          </a:p>
          <a:p>
            <a:pPr marL="857250" lvl="1" indent="-457200" eaLnBrk="1" hangingPunct="1">
              <a:buFont typeface="Arial" panose="020B0604020202020204" pitchFamily="34" charset="0"/>
              <a:buChar char="•"/>
              <a:defRPr/>
            </a:pPr>
            <a:r>
              <a:rPr lang="en-US" dirty="0" smtClean="0">
                <a:solidFill>
                  <a:schemeClr val="tx2"/>
                </a:solidFill>
                <a:cs typeface="+mn-cs"/>
              </a:rPr>
              <a:t>Darius and the case for empire</a:t>
            </a:r>
          </a:p>
        </p:txBody>
      </p:sp>
    </p:spTree>
    <p:extLst>
      <p:ext uri="{BB962C8B-B14F-4D97-AF65-F5344CB8AC3E}">
        <p14:creationId xmlns:p14="http://schemas.microsoft.com/office/powerpoint/2010/main" val="1464936471"/>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914400" y="152400"/>
            <a:ext cx="7772400" cy="762000"/>
          </a:xfrm>
        </p:spPr>
        <p:txBody>
          <a:bodyPr/>
          <a:lstStyle/>
          <a:p>
            <a:r>
              <a:rPr lang="en-US" altLang="en-US" sz="2600" dirty="0" smtClean="0">
                <a:latin typeface="Arial" charset="0"/>
              </a:rPr>
              <a:t>Chronology of Greece and the Hellenistic World and the Persian Empire, 1000-100 B.C.E.</a:t>
            </a:r>
          </a:p>
        </p:txBody>
      </p:sp>
      <p:graphicFrame>
        <p:nvGraphicFramePr>
          <p:cNvPr id="13" name="Content Placeholder 8"/>
          <p:cNvGraphicFramePr>
            <a:graphicFrameLocks noGrp="1"/>
          </p:cNvGraphicFramePr>
          <p:nvPr>
            <p:extLst/>
          </p:nvPr>
        </p:nvGraphicFramePr>
        <p:xfrm>
          <a:off x="152400" y="1143000"/>
          <a:ext cx="8381999" cy="5361296"/>
        </p:xfrm>
        <a:graphic>
          <a:graphicData uri="http://schemas.openxmlformats.org/drawingml/2006/table">
            <a:tbl>
              <a:tblPr firstRow="1" bandRow="1">
                <a:tableStyleId>{5C22544A-7EE6-4342-B048-85BDC9FD1C3A}</a:tableStyleId>
              </a:tblPr>
              <a:tblGrid>
                <a:gridCol w="1801489"/>
                <a:gridCol w="3225216"/>
                <a:gridCol w="3355294"/>
              </a:tblGrid>
              <a:tr h="101549">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solidFill>
                            <a:schemeClr val="accent1"/>
                          </a:solidFill>
                          <a:effectLst/>
                          <a:latin typeface="Calibri" panose="020F0502020204030204" pitchFamily="34" charset="0"/>
                        </a:rPr>
                        <a:t>Empty cell.</a:t>
                      </a:r>
                      <a:endParaRPr kumimoji="0" lang="en-US" altLang="en-US" sz="1000" b="1" i="0" u="none" strike="noStrike" cap="none" normalizeH="0" baseline="0" dirty="0" smtClean="0">
                        <a:ln>
                          <a:noFill/>
                        </a:ln>
                        <a:solidFill>
                          <a:schemeClr val="accent1"/>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100" u="none" strike="noStrike" cap="none" normalizeH="0" baseline="0" dirty="0" smtClean="0">
                          <a:ln>
                            <a:noFill/>
                          </a:ln>
                          <a:solidFill>
                            <a:schemeClr val="bg1"/>
                          </a:solidFill>
                          <a:effectLst/>
                          <a:latin typeface="Calibri" panose="020F0502020204030204" pitchFamily="34" charset="0"/>
                        </a:rPr>
                        <a:t>Greece and the Hellenistic World</a:t>
                      </a:r>
                      <a:endParaRPr kumimoji="0" lang="en-US" altLang="en-US" sz="1100" b="1" i="0" u="none" strike="noStrike" cap="none" normalizeH="0" baseline="0" dirty="0" smtClean="0">
                        <a:ln>
                          <a:noFill/>
                        </a:ln>
                        <a:solidFill>
                          <a:schemeClr val="bg1"/>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100" u="none" strike="noStrike" cap="none" normalizeH="0" baseline="0" dirty="0" smtClean="0">
                          <a:ln>
                            <a:noFill/>
                          </a:ln>
                          <a:solidFill>
                            <a:schemeClr val="bg1"/>
                          </a:solidFill>
                          <a:effectLst/>
                          <a:latin typeface="Calibri" panose="020F0502020204030204" pitchFamily="34" charset="0"/>
                        </a:rPr>
                        <a:t>Persian Empire</a:t>
                      </a:r>
                      <a:endParaRPr kumimoji="0" lang="en-US" altLang="en-US" sz="1100" b="1" i="0" u="none" strike="noStrike" cap="none" normalizeH="0" baseline="0" dirty="0" smtClean="0">
                        <a:ln>
                          <a:noFill/>
                        </a:ln>
                        <a:solidFill>
                          <a:schemeClr val="bg1"/>
                        </a:solidFill>
                        <a:effectLst/>
                        <a:latin typeface="Calibri" pitchFamily="34" charset="0"/>
                        <a:ea typeface="ＭＳ Ｐゴシック" pitchFamily="34" charset="-128"/>
                        <a:cs typeface="Times New Roman" pitchFamily="18" charset="0"/>
                      </a:endParaRPr>
                    </a:p>
                  </a:txBody>
                  <a:tcPr marL="12230" marR="12230" marT="0" marB="0" horzOverflow="overflow"/>
                </a:tc>
              </a:tr>
              <a:tr h="188568">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1000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anchor="b"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1150-800 B.C.E. Greece's "Dark Age"</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anchor="b"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circa 1000 B.C.E. Persians settle in southwest Iran</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anchor="b" horzOverflow="overflow"/>
                </a:tc>
              </a:tr>
              <a:tr h="905744">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800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circa 800 B.C.E.. Resumption of Greek contact with</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eastern Mediterranean</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800-480 B.C.E.. Greece's Archaic period</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circa 750-550 B.C.E. Era of colonization</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circa 700 B.C.E. Beginning of hoplite warfare</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circa 650-500 B.C.E. Era of tyrants</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eaLnBrk="0" hangingPunct="0">
                        <a:spcBef>
                          <a:spcPct val="20000"/>
                        </a:spcBef>
                        <a:defRPr sz="2800">
                          <a:solidFill>
                            <a:schemeClr val="tx1"/>
                          </a:solidFill>
                          <a:latin typeface="Arial" charset="0"/>
                          <a:ea typeface="ＭＳ Ｐゴシック" pitchFamily="34" charset="-128"/>
                        </a:defRPr>
                      </a:lvl1pPr>
                      <a:lvl2pPr marL="742950" indent="-285750" eaLnBrk="0" hangingPunct="0">
                        <a:spcBef>
                          <a:spcPct val="20000"/>
                        </a:spcBef>
                        <a:defRPr sz="2800">
                          <a:solidFill>
                            <a:schemeClr val="tx1"/>
                          </a:solidFill>
                          <a:latin typeface="Arial" charset="0"/>
                          <a:ea typeface="ＭＳ Ｐゴシック" pitchFamily="34" charset="-128"/>
                        </a:defRPr>
                      </a:lvl2pPr>
                      <a:lvl3pPr marL="1143000" indent="-228600" eaLnBrk="0" hangingPunct="0">
                        <a:spcBef>
                          <a:spcPct val="20000"/>
                        </a:spcBef>
                        <a:defRPr sz="2400">
                          <a:solidFill>
                            <a:schemeClr val="tx1"/>
                          </a:solidFill>
                          <a:latin typeface="Arial" charset="0"/>
                          <a:ea typeface="ＭＳ Ｐゴシック" pitchFamily="34" charset="-128"/>
                        </a:defRPr>
                      </a:lvl3pPr>
                      <a:lvl4pPr marL="1600200" indent="-228600" eaLnBrk="0" hangingPunct="0">
                        <a:spcBef>
                          <a:spcPct val="20000"/>
                        </a:spcBef>
                        <a:defRPr sz="2000">
                          <a:solidFill>
                            <a:schemeClr val="tx1"/>
                          </a:solidFill>
                          <a:latin typeface="Arial" charset="0"/>
                          <a:ea typeface="ＭＳ Ｐゴシック" pitchFamily="34" charset="-128"/>
                        </a:defRPr>
                      </a:lvl4pPr>
                      <a:lvl5pPr marL="2057400" indent="-228600" eaLnBrk="0" hangingPunct="0">
                        <a:spcBef>
                          <a:spcPct val="20000"/>
                        </a:spcBef>
                        <a:defRPr>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solidFill>
                            <a:srgbClr val="F4F9FA"/>
                          </a:solidFill>
                          <a:effectLst/>
                          <a:latin typeface="Calibri" panose="020F0502020204030204" pitchFamily="34" charset="0"/>
                        </a:rPr>
                        <a:t>Empty cell</a:t>
                      </a:r>
                      <a:endParaRPr kumimoji="0" lang="en-US" altLang="en-US" sz="1200" b="1" i="0" u="none" strike="noStrike" cap="none" normalizeH="0" baseline="0" dirty="0" smtClean="0">
                        <a:ln>
                          <a:noFill/>
                        </a:ln>
                        <a:solidFill>
                          <a:srgbClr val="F4F9FA"/>
                        </a:solidFill>
                        <a:effectLst/>
                        <a:latin typeface="Calibri" panose="020F0502020204030204" pitchFamily="34" charset="0"/>
                        <a:ea typeface="ＭＳ Ｐゴシック" pitchFamily="34" charset="-128"/>
                      </a:endParaRPr>
                    </a:p>
                  </a:txBody>
                  <a:tcPr marL="12230" marR="12230" marT="0" marB="0" horzOverflow="overflow"/>
                </a:tc>
              </a:tr>
              <a:tr h="1057217">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600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594 B.C.E. Solon reforms laws at Athens</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000" u="none" strike="noStrike" cap="none" normalizeH="0" baseline="0" dirty="0" smtClean="0">
                        <a:ln>
                          <a:noFill/>
                        </a:ln>
                        <a:effectLst/>
                        <a:latin typeface="Calibri" panose="020F050202020403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000" u="none" strike="noStrike" cap="none" normalizeH="0" baseline="0" dirty="0" smtClean="0">
                        <a:ln>
                          <a:noFill/>
                        </a:ln>
                        <a:effectLst/>
                        <a:latin typeface="Calibri" panose="020F050202020403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546-510 B.C.E. Pisistratus and sons hold tyranny at</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Athens</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000" u="none" strike="noStrike" cap="none" normalizeH="0" baseline="0" dirty="0" smtClean="0">
                        <a:ln>
                          <a:noFill/>
                        </a:ln>
                        <a:effectLst/>
                        <a:latin typeface="Calibri" panose="020F050202020403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550 B.C.E. Cyrus overthrows Medes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550-530 B.C.E. Reign of Cyrus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546 B.C.E. Cyrus conquers Lydia</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539 B.C.E. Cyrus takes control of Babylonia</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530-522 B.C.E. Reign of Cambyses; Conquest of Egypt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522-486 B.C.E. Reign of Darius</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r>
              <a:tr h="1208689">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500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499-494 B.C.E. Ionian Creeks rebel against Persia</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490 B.C.E. Athenians check Persian punitive expedition at Marathon</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480-323 B.C.E. Greece's Classical period</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477 B.C.E. Athens becomes leader of </a:t>
                      </a:r>
                      <a:r>
                        <a:rPr kumimoji="0" lang="en-US" altLang="en-US" sz="1000" u="none" strike="noStrike" cap="none" normalizeH="0" baseline="0" dirty="0" err="1" smtClean="0">
                          <a:ln>
                            <a:noFill/>
                          </a:ln>
                          <a:effectLst/>
                          <a:latin typeface="Calibri" panose="020F0502020204030204" pitchFamily="34" charset="0"/>
                        </a:rPr>
                        <a:t>Delian</a:t>
                      </a:r>
                      <a:r>
                        <a:rPr kumimoji="0" lang="en-US" altLang="en-US" sz="1000" u="none" strike="noStrike" cap="none" normalizeH="0" baseline="0" dirty="0" smtClean="0">
                          <a:ln>
                            <a:noFill/>
                          </a:ln>
                          <a:effectLst/>
                          <a:latin typeface="Calibri" panose="020F0502020204030204" pitchFamily="34" charset="0"/>
                        </a:rPr>
                        <a:t> League</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461-429 B.C.E. Pericles dominant at Athens; Athens completes evolution to democracy</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431-404 B.C.E. Peloponnesian War</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000" u="none" strike="noStrike" cap="none" normalizeH="0" baseline="0" dirty="0" smtClean="0">
                        <a:ln>
                          <a:noFill/>
                        </a:ln>
                        <a:effectLst/>
                        <a:latin typeface="Calibri" panose="020F050202020403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000" u="none" strike="noStrike" cap="none" normalizeH="0" baseline="0" dirty="0" smtClean="0">
                        <a:ln>
                          <a:noFill/>
                        </a:ln>
                        <a:effectLst/>
                        <a:latin typeface="Calibri" panose="020F050202020403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000" u="none" strike="noStrike" cap="none" normalizeH="0" baseline="0" dirty="0" smtClean="0">
                        <a:ln>
                          <a:noFill/>
                        </a:ln>
                        <a:effectLst/>
                        <a:latin typeface="Calibri" panose="020F050202020403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480-479 B.C.E. Xerxes' invasion of Greece</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r>
              <a:tr h="890288">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400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399 B.C.E. Trial and execution of Socrates</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359 B.C.E. Philip II becomes king of Macedonia</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338 B.C.E. Philip takes control of Greece</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 </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387 B.C.E. King's Peace makes Persia arbiter of Greek affairs</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334-323 B.C.E. Alexander the Great defeats Persia and creates huge empire</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323-30 B.C.E. Hellenistic period</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r>
              <a:tr h="604345">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300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circa 300 B.C.E. Foundation of the Museum in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Alexandria</a:t>
                      </a:r>
                      <a:br>
                        <a:rPr kumimoji="0" lang="en-US" altLang="en-US" sz="1000" u="none" strike="noStrike" cap="none" normalizeH="0" baseline="0" dirty="0" smtClean="0">
                          <a:ln>
                            <a:noFill/>
                          </a:ln>
                          <a:effectLst/>
                          <a:latin typeface="Calibri" panose="020F0502020204030204" pitchFamily="34" charset="0"/>
                        </a:rPr>
                      </a:br>
                      <a:r>
                        <a:rPr kumimoji="0" lang="en-US" altLang="en-US" sz="1000" u="none" strike="noStrike" cap="none" normalizeH="0" baseline="0" dirty="0" smtClean="0">
                          <a:ln>
                            <a:noFill/>
                          </a:ln>
                          <a:effectLst/>
                          <a:latin typeface="Calibri" panose="020F0502020204030204" pitchFamily="34" charset="0"/>
                        </a:rPr>
                        <a:t>200 B.C.E. First Roman intervention in the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effectLst/>
                          <a:latin typeface="Calibri" panose="020F0502020204030204" pitchFamily="34" charset="0"/>
                        </a:rPr>
                        <a:t>Hellenistic East</a:t>
                      </a:r>
                      <a:endParaRPr kumimoji="0" lang="en-US" altLang="en-US" sz="1000" b="0"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solidFill>
                            <a:srgbClr val="F4F9FA"/>
                          </a:solidFill>
                          <a:effectLst/>
                          <a:latin typeface="Calibri" panose="020F0502020204030204" pitchFamily="34" charset="0"/>
                        </a:rPr>
                        <a:t>Empty cell.</a:t>
                      </a:r>
                      <a:endParaRPr kumimoji="0" lang="en-US" altLang="en-US" sz="1000" b="0" i="0" u="none" strike="noStrike" cap="none" normalizeH="0" baseline="0" dirty="0" smtClean="0">
                        <a:ln>
                          <a:noFill/>
                        </a:ln>
                        <a:solidFill>
                          <a:srgbClr val="F4F9FA"/>
                        </a:solidFill>
                        <a:effectLst/>
                        <a:latin typeface="Calibri" pitchFamily="34" charset="0"/>
                        <a:ea typeface="ＭＳ Ｐゴシック" pitchFamily="34" charset="-128"/>
                        <a:cs typeface="Times New Roman" pitchFamily="18" charset="0"/>
                      </a:endParaRPr>
                    </a:p>
                  </a:txBody>
                  <a:tcPr marL="12230" marR="12230" marT="0" marB="0" horzOverflow="overflow"/>
                </a:tc>
              </a:tr>
              <a:tr h="301400">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b="1" u="none" strike="noStrike" cap="none" normalizeH="0" baseline="0" dirty="0" smtClean="0">
                          <a:ln>
                            <a:noFill/>
                          </a:ln>
                          <a:effectLst/>
                          <a:latin typeface="Calibri" panose="020F0502020204030204" pitchFamily="34" charset="0"/>
                        </a:rPr>
                        <a:t>100 B.C.E.</a:t>
                      </a:r>
                      <a:endParaRPr kumimoji="0" lang="en-US" altLang="en-US" sz="1000" b="1" i="0" u="none" strike="noStrike" cap="none" normalizeH="0" baseline="0" dirty="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smtClean="0">
                          <a:ln>
                            <a:noFill/>
                          </a:ln>
                          <a:effectLst/>
                          <a:latin typeface="Calibri" panose="020F0502020204030204" pitchFamily="34" charset="0"/>
                        </a:rPr>
                        <a:t>30 B.C.E. Roman annexation of Egypt, the last</a:t>
                      </a:r>
                      <a:br>
                        <a:rPr kumimoji="0" lang="en-US" altLang="en-US" sz="1000" u="none" strike="noStrike" cap="none" normalizeH="0" baseline="0" smtClean="0">
                          <a:ln>
                            <a:noFill/>
                          </a:ln>
                          <a:effectLst/>
                          <a:latin typeface="Calibri" panose="020F0502020204030204" pitchFamily="34" charset="0"/>
                        </a:rPr>
                      </a:br>
                      <a:r>
                        <a:rPr kumimoji="0" lang="en-US" altLang="en-US" sz="1000" u="none" strike="noStrike" cap="none" normalizeH="0" baseline="0" smtClean="0">
                          <a:ln>
                            <a:noFill/>
                          </a:ln>
                          <a:effectLst/>
                          <a:latin typeface="Calibri" panose="020F0502020204030204" pitchFamily="34" charset="0"/>
                        </a:rPr>
                        <a:t>Hellenistic kingdom</a:t>
                      </a:r>
                      <a:endParaRPr kumimoji="0" lang="en-US" altLang="en-US" sz="1000" b="0" i="0" u="none" strike="noStrike" cap="none" normalizeH="0" baseline="0" smtClean="0">
                        <a:ln>
                          <a:noFill/>
                        </a:ln>
                        <a:solidFill>
                          <a:srgbClr val="000000"/>
                        </a:solidFill>
                        <a:effectLst/>
                        <a:latin typeface="Calibri" pitchFamily="34" charset="0"/>
                        <a:ea typeface="ＭＳ Ｐゴシック" pitchFamily="34" charset="-128"/>
                        <a:cs typeface="Times New Roman" pitchFamily="18" charset="0"/>
                      </a:endParaRPr>
                    </a:p>
                  </a:txBody>
                  <a:tcPr marL="12230" marR="12230" marT="0" marB="0" anchor="ctr" horzOverflow="overflow"/>
                </a:tc>
                <a:tc>
                  <a:txBody>
                    <a:bodyPr/>
                    <a:lstStyle>
                      <a:lvl1pPr defTabSz="457200" eaLnBrk="0" hangingPunct="0">
                        <a:spcBef>
                          <a:spcPct val="20000"/>
                        </a:spcBef>
                        <a:defRPr sz="2800">
                          <a:solidFill>
                            <a:schemeClr val="tx1"/>
                          </a:solidFill>
                          <a:latin typeface="Arial" charset="0"/>
                          <a:ea typeface="ＭＳ Ｐゴシック" pitchFamily="34" charset="-128"/>
                        </a:defRPr>
                      </a:lvl1pPr>
                      <a:lvl2pPr marL="742950" indent="-285750" defTabSz="457200" eaLnBrk="0" hangingPunct="0">
                        <a:spcBef>
                          <a:spcPct val="20000"/>
                        </a:spcBef>
                        <a:defRPr sz="2800">
                          <a:solidFill>
                            <a:schemeClr val="tx1"/>
                          </a:solidFill>
                          <a:latin typeface="Arial" charset="0"/>
                          <a:ea typeface="ＭＳ Ｐゴシック" pitchFamily="34" charset="-128"/>
                        </a:defRPr>
                      </a:lvl2pPr>
                      <a:lvl3pPr marL="1143000" indent="-228600" defTabSz="457200" eaLnBrk="0" hangingPunct="0">
                        <a:spcBef>
                          <a:spcPct val="20000"/>
                        </a:spcBef>
                        <a:defRPr sz="2400">
                          <a:solidFill>
                            <a:schemeClr val="tx1"/>
                          </a:solidFill>
                          <a:latin typeface="Arial" charset="0"/>
                          <a:ea typeface="ＭＳ Ｐゴシック" pitchFamily="34" charset="-128"/>
                        </a:defRPr>
                      </a:lvl3pPr>
                      <a:lvl4pPr marL="1600200" indent="-228600" defTabSz="457200" eaLnBrk="0" hangingPunct="0">
                        <a:spcBef>
                          <a:spcPct val="20000"/>
                        </a:spcBef>
                        <a:defRPr sz="2000">
                          <a:solidFill>
                            <a:schemeClr val="tx1"/>
                          </a:solidFill>
                          <a:latin typeface="Arial" charset="0"/>
                          <a:ea typeface="ＭＳ Ｐゴシック" pitchFamily="34" charset="-128"/>
                        </a:defRPr>
                      </a:lvl4pPr>
                      <a:lvl5pPr marL="2057400" indent="-228600" defTabSz="457200" eaLnBrk="0" hangingPunct="0">
                        <a:spcBef>
                          <a:spcPct val="20000"/>
                        </a:spcBef>
                        <a:defRPr>
                          <a:solidFill>
                            <a:schemeClr val="tx1"/>
                          </a:solidFill>
                          <a:latin typeface="Arial" charset="0"/>
                          <a:ea typeface="ＭＳ Ｐゴシック" pitchFamily="34" charset="-128"/>
                        </a:defRPr>
                      </a:lvl5pPr>
                      <a:lvl6pPr marL="2514600" indent="-228600" defTabSz="457200" eaLnBrk="0" fontAlgn="base" hangingPunct="0">
                        <a:spcBef>
                          <a:spcPct val="2000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2000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2000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20000"/>
                        </a:spcBef>
                        <a:spcAft>
                          <a:spcPct val="0"/>
                        </a:spcAft>
                        <a:defRPr>
                          <a:solidFill>
                            <a:schemeClr val="tx1"/>
                          </a:solidFill>
                          <a:latin typeface="Arial" charset="0"/>
                          <a:ea typeface="ＭＳ Ｐゴシック"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000" u="none" strike="noStrike" cap="none" normalizeH="0" baseline="0" dirty="0" smtClean="0">
                          <a:ln>
                            <a:noFill/>
                          </a:ln>
                          <a:solidFill>
                            <a:srgbClr val="EAF4F6"/>
                          </a:solidFill>
                          <a:effectLst/>
                          <a:latin typeface="Calibri" panose="020F0502020204030204" pitchFamily="34" charset="0"/>
                        </a:rPr>
                        <a:t>Empty cell.</a:t>
                      </a:r>
                      <a:endParaRPr kumimoji="0" lang="en-US" altLang="en-US" sz="1000" b="0" i="0" u="none" strike="noStrike" cap="none" normalizeH="0" baseline="0" dirty="0" smtClean="0">
                        <a:ln>
                          <a:noFill/>
                        </a:ln>
                        <a:solidFill>
                          <a:srgbClr val="EAF4F6"/>
                        </a:solidFill>
                        <a:effectLst/>
                        <a:latin typeface="Calibri" pitchFamily="34" charset="0"/>
                        <a:ea typeface="ＭＳ Ｐゴシック" pitchFamily="34" charset="-128"/>
                        <a:cs typeface="Times New Roman" pitchFamily="18" charset="0"/>
                      </a:endParaRPr>
                    </a:p>
                  </a:txBody>
                  <a:tcPr marL="12230" marR="12230" marT="0" marB="0" horzOverflow="overflow"/>
                </a:tc>
              </a:tr>
            </a:tbl>
          </a:graphicData>
        </a:graphic>
      </p:graphicFrame>
      <p:sp>
        <p:nvSpPr>
          <p:cNvPr id="9257" name="Content Placeholder 9"/>
          <p:cNvSpPr>
            <a:spLocks noGrp="1"/>
          </p:cNvSpPr>
          <p:nvPr>
            <p:ph sz="half" idx="2"/>
          </p:nvPr>
        </p:nvSpPr>
        <p:spPr>
          <a:xfrm>
            <a:off x="8534400" y="6581001"/>
            <a:ext cx="571500" cy="276999"/>
          </a:xfrm>
        </p:spPr>
        <p:txBody>
          <a:bodyPr/>
          <a:lstStyle/>
          <a:p>
            <a:pPr marL="0" indent="0"/>
            <a:r>
              <a:rPr lang="en-US" altLang="en-US" sz="1200" b="1" dirty="0" smtClean="0">
                <a:solidFill>
                  <a:srgbClr val="000000"/>
                </a:solidFill>
                <a:latin typeface="Arial" charset="0"/>
              </a:rPr>
              <a:t>p107</a:t>
            </a:r>
          </a:p>
        </p:txBody>
      </p:sp>
    </p:spTree>
    <p:extLst>
      <p:ext uri="{BB962C8B-B14F-4D97-AF65-F5344CB8AC3E}">
        <p14:creationId xmlns:p14="http://schemas.microsoft.com/office/powerpoint/2010/main" val="1902635308"/>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430213"/>
            <a:ext cx="7772400" cy="892175"/>
          </a:xfrm>
        </p:spPr>
        <p:txBody>
          <a:bodyPr/>
          <a:lstStyle/>
          <a:p>
            <a:r>
              <a:rPr lang="en-US" altLang="en-US" sz="2600" dirty="0" smtClean="0">
                <a:latin typeface="Arial" charset="0"/>
              </a:rPr>
              <a:t>Gold Model of Four-Horse Chariot from the Eastern </a:t>
            </a:r>
            <a:r>
              <a:rPr lang="en-US" altLang="en-US" sz="2600" dirty="0" err="1" smtClean="0">
                <a:latin typeface="Arial" charset="0"/>
              </a:rPr>
              <a:t>Achaemenid</a:t>
            </a:r>
            <a:r>
              <a:rPr lang="en-US" altLang="en-US" sz="2600" dirty="0" smtClean="0">
                <a:latin typeface="Arial" charset="0"/>
              </a:rPr>
              <a:t> Empire</a:t>
            </a:r>
          </a:p>
        </p:txBody>
      </p:sp>
      <p:pic>
        <p:nvPicPr>
          <p:cNvPr id="10243" name="Picture 1" descr="Gold Model of Four-Horse Chariot from the Eastern Achaemenid Empire. This model is part of the Oxus Treasure, a cache of gold and silver objects discovered in Tajikistan. Seated on a bench next to the chariot driver, the main figure wears a long robe, a hood, and a torque around his neck, the garb of a Persian noble. It is uncertain whether this model was a child’s toy or a votive offering to a dei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71600"/>
            <a:ext cx="79248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p108</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814447877"/>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430213"/>
            <a:ext cx="7772400" cy="892175"/>
          </a:xfrm>
        </p:spPr>
        <p:txBody>
          <a:bodyPr/>
          <a:lstStyle/>
          <a:p>
            <a:r>
              <a:rPr lang="en-US" altLang="en-US" sz="2600" dirty="0" smtClean="0">
                <a:latin typeface="Arial" charset="0"/>
              </a:rPr>
              <a:t>Sculpted Images on a Stairwell at Persepolis, </a:t>
            </a:r>
            <a:br>
              <a:rPr lang="en-US" altLang="en-US" sz="2600" dirty="0" smtClean="0">
                <a:latin typeface="Arial" charset="0"/>
              </a:rPr>
            </a:br>
            <a:r>
              <a:rPr lang="en-US" altLang="en-US" sz="2600" dirty="0" smtClean="0">
                <a:latin typeface="Arial" charset="0"/>
              </a:rPr>
              <a:t>circa 500 B.C.E.</a:t>
            </a:r>
          </a:p>
        </p:txBody>
      </p:sp>
      <p:pic>
        <p:nvPicPr>
          <p:cNvPr id="11267" name="Picture 1" descr="Sculpted Images on a Stairwell at Persepolis, circa 500 B.C.E.. Persepolis, in the Persian homeland, was built by Darius I and his son Xerxes, and it was used for ceremonies of special importance to the Persian king and people–coronations, royal weddings, funerals, and the New Year's Festival. Relief images like these on the stone foundations, walls, and stairways, representing members of the court and embassies bringing gifts, broadcast a vision of the grandeur and harmony of the Persian Empir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1465263"/>
            <a:ext cx="8356600"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p111</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407360863"/>
      </p:ext>
    </p:extLst>
  </p:cSld>
  <p:clrMapOvr>
    <a:masterClrMapping/>
  </p:clrMapOvr>
  <p:transition spd="med">
    <p:wipe dir="r"/>
  </p:transition>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1940</TotalTime>
  <Words>1876</Words>
  <Application>Microsoft Office PowerPoint</Application>
  <PresentationFormat>On-screen Show (4:3)</PresentationFormat>
  <Paragraphs>153</Paragraphs>
  <Slides>24</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Times New Roman</vt:lpstr>
      <vt:lpstr>Wingdings</vt:lpstr>
      <vt:lpstr>1_Lockard_topic</vt:lpstr>
      <vt:lpstr>Chapter 4 Greece and Iran, 1000-30 B.C.E.</vt:lpstr>
      <vt:lpstr>Map of the Roman World, circa 250 C.E.</vt:lpstr>
      <vt:lpstr>Painted Cup of Arcesilas of Cyrene</vt:lpstr>
      <vt:lpstr>The Persian Empire Between  550 and 522 B.C.E.</vt:lpstr>
      <vt:lpstr>Ancient Iran, 1000-500 B.C.E.,  Part 1</vt:lpstr>
      <vt:lpstr>Ancient Iran, 1000-500 B.C.E.,  Part 2</vt:lpstr>
      <vt:lpstr>Chronology of Greece and the Hellenistic World and the Persian Empire, 1000-100 B.C.E.</vt:lpstr>
      <vt:lpstr>Gold Model of Four-Horse Chariot from the Eastern Achaemenid Empire</vt:lpstr>
      <vt:lpstr>Sculpted Images on a Stairwell at Persepolis,  circa 500 B.C.E.</vt:lpstr>
      <vt:lpstr>The Rise of the Greeks,  1000-500 B.C.E. Part 1</vt:lpstr>
      <vt:lpstr>The Rise of the Greeks,  1000-500 B.C.E. Part 2</vt:lpstr>
      <vt:lpstr>The Rise of the Greeks,  1000-500 B.C.E. Part 3</vt:lpstr>
      <vt:lpstr>Ancient Greece </vt:lpstr>
      <vt:lpstr>The Acropolis at Athens</vt:lpstr>
      <vt:lpstr>Vase Painting Depicting a Sacrifice  to the God Apollo</vt:lpstr>
      <vt:lpstr>The Struggle of Persia and Greece,  546-323 B.C.E.  Part 1</vt:lpstr>
      <vt:lpstr>The Struggle of Persia and Greece,  546-323 B.C.E.,  Part 2</vt:lpstr>
      <vt:lpstr>Replica of Ancient Greek Trireme</vt:lpstr>
      <vt:lpstr> Peloponnesian War</vt:lpstr>
      <vt:lpstr>Dionysus in the Vineyard</vt:lpstr>
      <vt:lpstr>The Hellenistic Synthesis,  323-30 B.C.E.</vt:lpstr>
      <vt:lpstr>The Ptolemies</vt:lpstr>
      <vt:lpstr>Hellenistic Civilization</vt:lpstr>
      <vt:lpstr>Tower of the Winds, Athens, Second Century B.C.E.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83</cp:revision>
  <dcterms:created xsi:type="dcterms:W3CDTF">2006-12-01T20:54:40Z</dcterms:created>
  <dcterms:modified xsi:type="dcterms:W3CDTF">2015-10-09T17:05:59Z</dcterms:modified>
</cp:coreProperties>
</file>